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9144000" cy="5143500" type="screen16x9"/>
  <p:notesSz cx="6858000" cy="9144000"/>
  <p:embeddedFontLst>
    <p:embeddedFont>
      <p:font typeface="Raleway" panose="020B0604020202020204" charset="0"/>
      <p:regular r:id="rId42"/>
      <p:bold r:id="rId43"/>
      <p:italic r:id="rId44"/>
      <p:boldItalic r:id="rId45"/>
    </p:embeddedFont>
    <p:embeddedFont>
      <p:font typeface="Lato" panose="020B0604020202020204" charset="0"/>
      <p:regular r:id="rId46"/>
      <p:bold r:id="rId47"/>
      <p:italic r:id="rId48"/>
      <p:boldItalic r:id="rId49"/>
    </p:embeddedFont>
    <p:embeddedFont>
      <p:font typeface="Comic Sans MS" panose="030F0702030302020204" pitchFamily="66"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1" d="100"/>
          <a:sy n="91" d="100"/>
        </p:scale>
        <p:origin x="78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812a302c2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812a302c2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8149c30bb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8149c30bb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8149c30bb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8149c30bb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8258dd346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8258dd34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8258dd3463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8258dd346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84f582af4e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84f582af4e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8258dd3463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8258dd3463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827d317df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827d317df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8258dd3463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8258dd3463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827d3181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827d3181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1280dccb3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81280dccb3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827d3181a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827d3181a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827d3181a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827d3181a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83433174c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83433174c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82915789c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82915789c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82d2f4cee9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82d2f4cee9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82d2f4cee9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82d2f4cee9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82e5b44f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82e5b44f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82e5b44fe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82e5b44fe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82e5b44fe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82e5b44fe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82e5b44fe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82e5b44fe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81280dccb3_0_8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81280dccb3_0_8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84239c595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84239c595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84239c5954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84239c5954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84f582af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84f582af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84f582af4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84f582af4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84f582af4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84f582af4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84f582af4e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84f582af4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7799c67d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7799c67d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7799c67d6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7799c67d6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7799c67d6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7799c67d6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7799c67d6e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7799c67d6e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812a302c2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812a302c2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812a302c23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812a302c23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81280dccb3_5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81280dccb3_5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815e618df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815e618df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81280dccb3_5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81280dccb3_5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812a302c23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812a302c2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lt1"/>
              </a:buClr>
              <a:buSzPts val="1300"/>
              <a:buChar char="●"/>
              <a:defRPr>
                <a:solidFill>
                  <a:schemeClr val="lt1"/>
                </a:solidFill>
              </a:defRPr>
            </a:lvl1pPr>
            <a:lvl2pPr marL="914400" lvl="1" indent="-298450" rtl="0">
              <a:spcBef>
                <a:spcPts val="1600"/>
              </a:spcBef>
              <a:spcAft>
                <a:spcPts val="0"/>
              </a:spcAft>
              <a:buClr>
                <a:schemeClr val="lt1"/>
              </a:buClr>
              <a:buSzPts val="1100"/>
              <a:buChar char="○"/>
              <a:defRPr>
                <a:solidFill>
                  <a:schemeClr val="lt1"/>
                </a:solidFill>
              </a:defRPr>
            </a:lvl2pPr>
            <a:lvl3pPr marL="1371600" lvl="2" indent="-298450" rtl="0">
              <a:spcBef>
                <a:spcPts val="1600"/>
              </a:spcBef>
              <a:spcAft>
                <a:spcPts val="0"/>
              </a:spcAft>
              <a:buClr>
                <a:schemeClr val="lt1"/>
              </a:buClr>
              <a:buSzPts val="1100"/>
              <a:buChar char="■"/>
              <a:defRPr>
                <a:solidFill>
                  <a:schemeClr val="lt1"/>
                </a:solidFill>
              </a:defRPr>
            </a:lvl3pPr>
            <a:lvl4pPr marL="1828800" lvl="3" indent="-298450" rtl="0">
              <a:spcBef>
                <a:spcPts val="1600"/>
              </a:spcBef>
              <a:spcAft>
                <a:spcPts val="0"/>
              </a:spcAft>
              <a:buClr>
                <a:schemeClr val="lt1"/>
              </a:buClr>
              <a:buSzPts val="1100"/>
              <a:buChar char="●"/>
              <a:defRPr>
                <a:solidFill>
                  <a:schemeClr val="lt1"/>
                </a:solidFill>
              </a:defRPr>
            </a:lvl4pPr>
            <a:lvl5pPr marL="2286000" lvl="4" indent="-298450" rtl="0">
              <a:spcBef>
                <a:spcPts val="1600"/>
              </a:spcBef>
              <a:spcAft>
                <a:spcPts val="0"/>
              </a:spcAft>
              <a:buClr>
                <a:schemeClr val="lt1"/>
              </a:buClr>
              <a:buSzPts val="1100"/>
              <a:buChar char="○"/>
              <a:defRPr>
                <a:solidFill>
                  <a:schemeClr val="lt1"/>
                </a:solidFill>
              </a:defRPr>
            </a:lvl5pPr>
            <a:lvl6pPr marL="2743200" lvl="5" indent="-298450" rtl="0">
              <a:spcBef>
                <a:spcPts val="1600"/>
              </a:spcBef>
              <a:spcAft>
                <a:spcPts val="0"/>
              </a:spcAft>
              <a:buClr>
                <a:schemeClr val="lt1"/>
              </a:buClr>
              <a:buSzPts val="1100"/>
              <a:buChar char="■"/>
              <a:defRPr>
                <a:solidFill>
                  <a:schemeClr val="lt1"/>
                </a:solidFill>
              </a:defRPr>
            </a:lvl6pPr>
            <a:lvl7pPr marL="3200400" lvl="6" indent="-298450" rtl="0">
              <a:spcBef>
                <a:spcPts val="1600"/>
              </a:spcBef>
              <a:spcAft>
                <a:spcPts val="0"/>
              </a:spcAft>
              <a:buClr>
                <a:schemeClr val="lt1"/>
              </a:buClr>
              <a:buSzPts val="1100"/>
              <a:buChar char="●"/>
              <a:defRPr>
                <a:solidFill>
                  <a:schemeClr val="lt1"/>
                </a:solidFill>
              </a:defRPr>
            </a:lvl7pPr>
            <a:lvl8pPr marL="3657600" lvl="7" indent="-298450" rtl="0">
              <a:spcBef>
                <a:spcPts val="1600"/>
              </a:spcBef>
              <a:spcAft>
                <a:spcPts val="0"/>
              </a:spcAft>
              <a:buClr>
                <a:schemeClr val="lt1"/>
              </a:buClr>
              <a:buSzPts val="1100"/>
              <a:buChar char="○"/>
              <a:defRPr>
                <a:solidFill>
                  <a:schemeClr val="lt1"/>
                </a:solidFill>
              </a:defRPr>
            </a:lvl8pPr>
            <a:lvl9pPr marL="4114800" lvl="8" indent="-298450" rtl="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800"/>
              <a:buFont typeface="Raleway"/>
              <a:buNone/>
              <a:defRPr sz="2800" b="1">
                <a:latin typeface="Raleway"/>
                <a:ea typeface="Raleway"/>
                <a:cs typeface="Raleway"/>
                <a:sym typeface="Raleway"/>
              </a:defRPr>
            </a:lvl1pPr>
            <a:lvl2pPr lvl="1" rtl="0">
              <a:spcBef>
                <a:spcPts val="0"/>
              </a:spcBef>
              <a:spcAft>
                <a:spcPts val="0"/>
              </a:spcAft>
              <a:buSzPts val="2800"/>
              <a:buFont typeface="Raleway"/>
              <a:buNone/>
              <a:defRPr sz="2800" b="1">
                <a:latin typeface="Raleway"/>
                <a:ea typeface="Raleway"/>
                <a:cs typeface="Raleway"/>
                <a:sym typeface="Raleway"/>
              </a:defRPr>
            </a:lvl2pPr>
            <a:lvl3pPr lvl="2" rtl="0">
              <a:spcBef>
                <a:spcPts val="0"/>
              </a:spcBef>
              <a:spcAft>
                <a:spcPts val="0"/>
              </a:spcAft>
              <a:buSzPts val="2800"/>
              <a:buFont typeface="Raleway"/>
              <a:buNone/>
              <a:defRPr sz="2800" b="1">
                <a:latin typeface="Raleway"/>
                <a:ea typeface="Raleway"/>
                <a:cs typeface="Raleway"/>
                <a:sym typeface="Raleway"/>
              </a:defRPr>
            </a:lvl3pPr>
            <a:lvl4pPr lvl="3" rtl="0">
              <a:spcBef>
                <a:spcPts val="0"/>
              </a:spcBef>
              <a:spcAft>
                <a:spcPts val="0"/>
              </a:spcAft>
              <a:buSzPts val="2800"/>
              <a:buFont typeface="Raleway"/>
              <a:buNone/>
              <a:defRPr sz="2800" b="1">
                <a:latin typeface="Raleway"/>
                <a:ea typeface="Raleway"/>
                <a:cs typeface="Raleway"/>
                <a:sym typeface="Raleway"/>
              </a:defRPr>
            </a:lvl4pPr>
            <a:lvl5pPr lvl="4" rtl="0">
              <a:spcBef>
                <a:spcPts val="0"/>
              </a:spcBef>
              <a:spcAft>
                <a:spcPts val="0"/>
              </a:spcAft>
              <a:buSzPts val="2800"/>
              <a:buFont typeface="Raleway"/>
              <a:buNone/>
              <a:defRPr sz="2800" b="1">
                <a:latin typeface="Raleway"/>
                <a:ea typeface="Raleway"/>
                <a:cs typeface="Raleway"/>
                <a:sym typeface="Raleway"/>
              </a:defRPr>
            </a:lvl5pPr>
            <a:lvl6pPr lvl="5" rtl="0">
              <a:spcBef>
                <a:spcPts val="0"/>
              </a:spcBef>
              <a:spcAft>
                <a:spcPts val="0"/>
              </a:spcAft>
              <a:buSzPts val="2800"/>
              <a:buFont typeface="Raleway"/>
              <a:buNone/>
              <a:defRPr sz="2800" b="1">
                <a:latin typeface="Raleway"/>
                <a:ea typeface="Raleway"/>
                <a:cs typeface="Raleway"/>
                <a:sym typeface="Raleway"/>
              </a:defRPr>
            </a:lvl6pPr>
            <a:lvl7pPr lvl="6" rtl="0">
              <a:spcBef>
                <a:spcPts val="0"/>
              </a:spcBef>
              <a:spcAft>
                <a:spcPts val="0"/>
              </a:spcAft>
              <a:buSzPts val="2800"/>
              <a:buFont typeface="Raleway"/>
              <a:buNone/>
              <a:defRPr sz="2800" b="1">
                <a:latin typeface="Raleway"/>
                <a:ea typeface="Raleway"/>
                <a:cs typeface="Raleway"/>
                <a:sym typeface="Raleway"/>
              </a:defRPr>
            </a:lvl7pPr>
            <a:lvl8pPr lvl="7" rtl="0">
              <a:spcBef>
                <a:spcPts val="0"/>
              </a:spcBef>
              <a:spcAft>
                <a:spcPts val="0"/>
              </a:spcAft>
              <a:buSzPts val="2800"/>
              <a:buFont typeface="Raleway"/>
              <a:buNone/>
              <a:defRPr sz="2800" b="1">
                <a:latin typeface="Raleway"/>
                <a:ea typeface="Raleway"/>
                <a:cs typeface="Raleway"/>
                <a:sym typeface="Raleway"/>
              </a:defRPr>
            </a:lvl8pPr>
            <a:lvl9pPr lvl="8" rtl="0">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accent1"/>
                </a:solidFill>
                <a:latin typeface="Lato"/>
                <a:ea typeface="Lato"/>
                <a:cs typeface="Lato"/>
                <a:sym typeface="Lato"/>
              </a:defRPr>
            </a:lvl1pPr>
            <a:lvl2pPr lvl="1" algn="r" rtl="0">
              <a:buNone/>
              <a:defRPr sz="1000">
                <a:solidFill>
                  <a:schemeClr val="accent1"/>
                </a:solidFill>
                <a:latin typeface="Lato"/>
                <a:ea typeface="Lato"/>
                <a:cs typeface="Lato"/>
                <a:sym typeface="Lato"/>
              </a:defRPr>
            </a:lvl2pPr>
            <a:lvl3pPr lvl="2" algn="r" rtl="0">
              <a:buNone/>
              <a:defRPr sz="1000">
                <a:solidFill>
                  <a:schemeClr val="accent1"/>
                </a:solidFill>
                <a:latin typeface="Lato"/>
                <a:ea typeface="Lato"/>
                <a:cs typeface="Lato"/>
                <a:sym typeface="Lato"/>
              </a:defRPr>
            </a:lvl3pPr>
            <a:lvl4pPr lvl="3" algn="r" rtl="0">
              <a:buNone/>
              <a:defRPr sz="1000">
                <a:solidFill>
                  <a:schemeClr val="accent1"/>
                </a:solidFill>
                <a:latin typeface="Lato"/>
                <a:ea typeface="Lato"/>
                <a:cs typeface="Lato"/>
                <a:sym typeface="Lato"/>
              </a:defRPr>
            </a:lvl4pPr>
            <a:lvl5pPr lvl="4" algn="r" rtl="0">
              <a:buNone/>
              <a:defRPr sz="1000">
                <a:solidFill>
                  <a:schemeClr val="accent1"/>
                </a:solidFill>
                <a:latin typeface="Lato"/>
                <a:ea typeface="Lato"/>
                <a:cs typeface="Lato"/>
                <a:sym typeface="Lato"/>
              </a:defRPr>
            </a:lvl5pPr>
            <a:lvl6pPr lvl="5" algn="r" rtl="0">
              <a:buNone/>
              <a:defRPr sz="1000">
                <a:solidFill>
                  <a:schemeClr val="accent1"/>
                </a:solidFill>
                <a:latin typeface="Lato"/>
                <a:ea typeface="Lato"/>
                <a:cs typeface="Lato"/>
                <a:sym typeface="Lato"/>
              </a:defRPr>
            </a:lvl6pPr>
            <a:lvl7pPr lvl="6" algn="r" rtl="0">
              <a:buNone/>
              <a:defRPr sz="1000">
                <a:solidFill>
                  <a:schemeClr val="accent1"/>
                </a:solidFill>
                <a:latin typeface="Lato"/>
                <a:ea typeface="Lato"/>
                <a:cs typeface="Lato"/>
                <a:sym typeface="Lato"/>
              </a:defRPr>
            </a:lvl7pPr>
            <a:lvl8pPr lvl="7" algn="r" rtl="0">
              <a:buNone/>
              <a:defRPr sz="1000">
                <a:solidFill>
                  <a:schemeClr val="accent1"/>
                </a:solidFill>
                <a:latin typeface="Lato"/>
                <a:ea typeface="Lato"/>
                <a:cs typeface="Lato"/>
                <a:sym typeface="Lato"/>
              </a:defRPr>
            </a:lvl8pPr>
            <a:lvl9pPr lvl="8" algn="r" rtl="0">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hyperlink" Target="https://en.wikipedia.org/wiki/Closed-form_expression" TargetMode="External"/><Relationship Id="rId3" Type="http://schemas.openxmlformats.org/officeDocument/2006/relationships/hyperlink" Target="https://en.wikipedia.org/wiki/Machine_learning" TargetMode="External"/><Relationship Id="rId7" Type="http://schemas.openxmlformats.org/officeDocument/2006/relationships/hyperlink" Target="https://en.wikipedia.org/wiki/Maximum-likelihood_estimation"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hyperlink" Target="https://en.wikipedia.org/wiki/Statistical_independence" TargetMode="External"/><Relationship Id="rId5" Type="http://schemas.openxmlformats.org/officeDocument/2006/relationships/hyperlink" Target="https://en.wikipedia.org/wiki/Bayes'_theorem" TargetMode="External"/><Relationship Id="rId10" Type="http://schemas.openxmlformats.org/officeDocument/2006/relationships/hyperlink" Target="https://en.wikipedia.org/wiki/Iterative_method" TargetMode="External"/><Relationship Id="rId4" Type="http://schemas.openxmlformats.org/officeDocument/2006/relationships/hyperlink" Target="https://en.wikipedia.org/wiki/Probabilistic_classification" TargetMode="External"/><Relationship Id="rId9" Type="http://schemas.openxmlformats.org/officeDocument/2006/relationships/hyperlink" Target="https://en.wikipedia.org/wiki/Linear_time"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Medicine Side-effect Analysis</a:t>
            </a:r>
            <a:endParaRPr b="1"/>
          </a:p>
        </p:txBody>
      </p:sp>
      <p:sp>
        <p:nvSpPr>
          <p:cNvPr id="87" name="Google Shape;87;p13"/>
          <p:cNvSpPr txBox="1"/>
          <p:nvPr/>
        </p:nvSpPr>
        <p:spPr>
          <a:xfrm>
            <a:off x="815175" y="3255050"/>
            <a:ext cx="6172200" cy="7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latin typeface="Lato"/>
                <a:ea typeface="Lato"/>
                <a:cs typeface="Lato"/>
                <a:sym typeface="Lato"/>
              </a:rPr>
              <a:t>Team 5</a:t>
            </a:r>
            <a:endParaRPr sz="3000" b="1">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2"/>
          <p:cNvSpPr txBox="1">
            <a:spLocks noGrp="1"/>
          </p:cNvSpPr>
          <p:nvPr>
            <p:ph type="body" idx="1"/>
          </p:nvPr>
        </p:nvSpPr>
        <p:spPr>
          <a:xfrm>
            <a:off x="860025" y="1756948"/>
            <a:ext cx="7688700" cy="19440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Word Cloud</a:t>
            </a:r>
            <a:endParaRPr/>
          </a:p>
          <a:p>
            <a:pPr marL="0" lvl="0" indent="0" algn="l" rtl="0">
              <a:spcBef>
                <a:spcPts val="1600"/>
              </a:spcBef>
              <a:spcAft>
                <a:spcPts val="1600"/>
              </a:spcAft>
              <a:buNone/>
            </a:pPr>
            <a:endParaRPr/>
          </a:p>
        </p:txBody>
      </p:sp>
      <p:pic>
        <p:nvPicPr>
          <p:cNvPr id="147" name="Google Shape;147;p22"/>
          <p:cNvPicPr preferRelativeResize="0"/>
          <p:nvPr/>
        </p:nvPicPr>
        <p:blipFill rotWithShape="1">
          <a:blip r:embed="rId3">
            <a:alphaModFix/>
          </a:blip>
          <a:srcRect l="12750" t="27593" r="13290" b="6233"/>
          <a:stretch/>
        </p:blipFill>
        <p:spPr>
          <a:xfrm>
            <a:off x="2335375" y="2203000"/>
            <a:ext cx="5795899" cy="2477199"/>
          </a:xfrm>
          <a:prstGeom prst="rect">
            <a:avLst/>
          </a:prstGeom>
          <a:noFill/>
          <a:ln>
            <a:solidFill>
              <a:schemeClr val="accent1"/>
            </a:solid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3"/>
          <p:cNvSpPr txBox="1">
            <a:spLocks noGrp="1"/>
          </p:cNvSpPr>
          <p:nvPr>
            <p:ph type="body" idx="1"/>
          </p:nvPr>
        </p:nvSpPr>
        <p:spPr>
          <a:xfrm>
            <a:off x="825875" y="621550"/>
            <a:ext cx="7688700" cy="5679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chemeClr val="dk2"/>
              </a:buClr>
              <a:buSzPts val="1400"/>
              <a:buFont typeface="Raleway"/>
              <a:buChar char="●"/>
            </a:pPr>
            <a:r>
              <a:rPr lang="en" sz="1400">
                <a:solidFill>
                  <a:schemeClr val="dk2"/>
                </a:solidFill>
                <a:latin typeface="Raleway"/>
                <a:ea typeface="Raleway"/>
                <a:cs typeface="Raleway"/>
                <a:sym typeface="Raleway"/>
              </a:rPr>
              <a:t>Correlation between the the features ‘</a:t>
            </a:r>
            <a:r>
              <a:rPr lang="en" sz="1400" b="1">
                <a:solidFill>
                  <a:schemeClr val="dk2"/>
                </a:solidFill>
                <a:latin typeface="Raleway"/>
                <a:ea typeface="Raleway"/>
                <a:cs typeface="Raleway"/>
                <a:sym typeface="Raleway"/>
              </a:rPr>
              <a:t>usefulCount</a:t>
            </a:r>
            <a:r>
              <a:rPr lang="en" sz="1400">
                <a:solidFill>
                  <a:schemeClr val="dk2"/>
                </a:solidFill>
                <a:latin typeface="Raleway"/>
                <a:ea typeface="Raleway"/>
                <a:cs typeface="Raleway"/>
                <a:sym typeface="Raleway"/>
              </a:rPr>
              <a:t>’ and ‘</a:t>
            </a:r>
            <a:r>
              <a:rPr lang="en" sz="1400" b="1">
                <a:solidFill>
                  <a:schemeClr val="dk2"/>
                </a:solidFill>
                <a:latin typeface="Raleway"/>
                <a:ea typeface="Raleway"/>
                <a:cs typeface="Raleway"/>
                <a:sym typeface="Raleway"/>
              </a:rPr>
              <a:t>rating</a:t>
            </a:r>
            <a:r>
              <a:rPr lang="en" sz="1400">
                <a:solidFill>
                  <a:schemeClr val="dk2"/>
                </a:solidFill>
                <a:latin typeface="Raleway"/>
                <a:ea typeface="Raleway"/>
                <a:cs typeface="Raleway"/>
                <a:sym typeface="Raleway"/>
              </a:rPr>
              <a:t>’</a:t>
            </a:r>
            <a:endParaRPr/>
          </a:p>
        </p:txBody>
      </p:sp>
      <p:pic>
        <p:nvPicPr>
          <p:cNvPr id="153" name="Google Shape;153;p23"/>
          <p:cNvPicPr preferRelativeResize="0"/>
          <p:nvPr/>
        </p:nvPicPr>
        <p:blipFill>
          <a:blip r:embed="rId3">
            <a:alphaModFix/>
          </a:blip>
          <a:stretch>
            <a:fillRect/>
          </a:stretch>
        </p:blipFill>
        <p:spPr>
          <a:xfrm>
            <a:off x="1336263" y="1416125"/>
            <a:ext cx="6471475" cy="3283375"/>
          </a:xfrm>
          <a:prstGeom prst="rect">
            <a:avLst/>
          </a:prstGeom>
          <a:noFill/>
          <a:ln>
            <a:solidFill>
              <a:schemeClr val="accent1"/>
            </a:solid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4"/>
          <p:cNvSpPr txBox="1">
            <a:spLocks noGrp="1"/>
          </p:cNvSpPr>
          <p:nvPr>
            <p:ph type="body" idx="1"/>
          </p:nvPr>
        </p:nvSpPr>
        <p:spPr>
          <a:xfrm>
            <a:off x="727650" y="1441200"/>
            <a:ext cx="7688700" cy="2261100"/>
          </a:xfrm>
          <a:prstGeom prst="rect">
            <a:avLst/>
          </a:prstGeom>
          <a:ln>
            <a:solidFill>
              <a:schemeClr val="accent1"/>
            </a:solidFill>
          </a:ln>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b="1" dirty="0"/>
              <a:t>Correlation values:</a:t>
            </a:r>
            <a:r>
              <a:rPr lang="en" dirty="0"/>
              <a:t/>
            </a:r>
            <a:br>
              <a:rPr lang="en" dirty="0"/>
            </a:br>
            <a:endParaRPr dirty="0"/>
          </a:p>
          <a:p>
            <a:pPr marL="0" lvl="0" indent="0" algn="l" rtl="0">
              <a:spcBef>
                <a:spcPts val="1600"/>
              </a:spcBef>
              <a:spcAft>
                <a:spcPts val="0"/>
              </a:spcAft>
              <a:buNone/>
            </a:pPr>
            <a:r>
              <a:rPr lang="en" sz="1050" dirty="0">
                <a:solidFill>
                  <a:srgbClr val="000000"/>
                </a:solidFill>
                <a:latin typeface="Arial"/>
                <a:ea typeface="Arial"/>
                <a:cs typeface="Arial"/>
                <a:sym typeface="Arial"/>
              </a:rPr>
              <a:t>        		</a:t>
            </a:r>
            <a:r>
              <a:rPr lang="en" sz="1050" b="1" dirty="0">
                <a:solidFill>
                  <a:srgbClr val="000000"/>
                </a:solidFill>
                <a:latin typeface="Arial"/>
                <a:ea typeface="Arial"/>
                <a:cs typeface="Arial"/>
                <a:sym typeface="Arial"/>
              </a:rPr>
              <a:t>Id    		rating  		usefulCount</a:t>
            </a:r>
            <a:endParaRPr sz="1050" b="1" dirty="0">
              <a:solidFill>
                <a:srgbClr val="000000"/>
              </a:solidFill>
              <a:latin typeface="Arial"/>
              <a:ea typeface="Arial"/>
              <a:cs typeface="Arial"/>
              <a:sym typeface="Arial"/>
            </a:endParaRPr>
          </a:p>
          <a:p>
            <a:pPr marL="0" lvl="0" indent="0" algn="l" rtl="0">
              <a:spcBef>
                <a:spcPts val="1600"/>
              </a:spcBef>
              <a:spcAft>
                <a:spcPts val="0"/>
              </a:spcAft>
              <a:buNone/>
            </a:pPr>
            <a:r>
              <a:rPr lang="en" sz="1050" b="1" dirty="0">
                <a:solidFill>
                  <a:srgbClr val="000000"/>
                </a:solidFill>
                <a:latin typeface="Arial"/>
                <a:ea typeface="Arial"/>
                <a:cs typeface="Arial"/>
                <a:sym typeface="Arial"/>
              </a:rPr>
              <a:t>Id</a:t>
            </a:r>
            <a:r>
              <a:rPr lang="en" sz="1050" dirty="0">
                <a:solidFill>
                  <a:srgbClr val="000000"/>
                </a:solidFill>
                <a:latin typeface="Arial"/>
                <a:ea typeface="Arial"/>
                <a:cs typeface="Arial"/>
                <a:sym typeface="Arial"/>
              </a:rPr>
              <a:t>           	1.000000 	-0.001954     	0.006629</a:t>
            </a:r>
            <a:endParaRPr sz="1050" dirty="0">
              <a:solidFill>
                <a:srgbClr val="000000"/>
              </a:solidFill>
              <a:latin typeface="Arial"/>
              <a:ea typeface="Arial"/>
              <a:cs typeface="Arial"/>
              <a:sym typeface="Arial"/>
            </a:endParaRPr>
          </a:p>
          <a:p>
            <a:pPr marL="0" lvl="0" indent="0" algn="l" rtl="0">
              <a:spcBef>
                <a:spcPts val="1600"/>
              </a:spcBef>
              <a:spcAft>
                <a:spcPts val="0"/>
              </a:spcAft>
              <a:buNone/>
            </a:pPr>
            <a:r>
              <a:rPr lang="en" sz="1050" b="1" dirty="0">
                <a:solidFill>
                  <a:srgbClr val="000000"/>
                </a:solidFill>
                <a:latin typeface="Arial"/>
                <a:ea typeface="Arial"/>
                <a:cs typeface="Arial"/>
                <a:sym typeface="Arial"/>
              </a:rPr>
              <a:t>rating</a:t>
            </a:r>
            <a:r>
              <a:rPr lang="en" sz="1050" dirty="0">
                <a:solidFill>
                  <a:srgbClr val="000000"/>
                </a:solidFill>
                <a:latin typeface="Arial"/>
                <a:ea typeface="Arial"/>
                <a:cs typeface="Arial"/>
                <a:sym typeface="Arial"/>
              </a:rPr>
              <a:t>      	-0.001954  	1.000000     	0.237480</a:t>
            </a:r>
            <a:endParaRPr sz="1050" dirty="0">
              <a:solidFill>
                <a:srgbClr val="000000"/>
              </a:solidFill>
              <a:latin typeface="Arial"/>
              <a:ea typeface="Arial"/>
              <a:cs typeface="Arial"/>
              <a:sym typeface="Arial"/>
            </a:endParaRPr>
          </a:p>
          <a:p>
            <a:pPr marL="0" lvl="0" indent="0" algn="l" rtl="0">
              <a:spcBef>
                <a:spcPts val="1600"/>
              </a:spcBef>
              <a:spcAft>
                <a:spcPts val="0"/>
              </a:spcAft>
              <a:buNone/>
            </a:pPr>
            <a:r>
              <a:rPr lang="en" sz="1050" b="1" dirty="0">
                <a:solidFill>
                  <a:srgbClr val="000000"/>
                </a:solidFill>
                <a:latin typeface="Arial"/>
                <a:ea typeface="Arial"/>
                <a:cs typeface="Arial"/>
                <a:sym typeface="Arial"/>
              </a:rPr>
              <a:t>usefulCount</a:t>
            </a:r>
            <a:r>
              <a:rPr lang="en" sz="1050" dirty="0">
                <a:solidFill>
                  <a:srgbClr val="000000"/>
                </a:solidFill>
                <a:latin typeface="Arial"/>
                <a:ea typeface="Arial"/>
                <a:cs typeface="Arial"/>
                <a:sym typeface="Arial"/>
              </a:rPr>
              <a:t>  	0.006629  	0.237480     	1.000000</a:t>
            </a:r>
            <a:endParaRPr sz="1050" dirty="0">
              <a:solidFill>
                <a:srgbClr val="000000"/>
              </a:solidFill>
              <a:latin typeface="Arial"/>
              <a:ea typeface="Arial"/>
              <a:cs typeface="Arial"/>
              <a:sym typeface="Arial"/>
            </a:endParaRPr>
          </a:p>
          <a:p>
            <a:pPr marL="101600" marR="101600" lvl="0" indent="0" algn="l" rtl="0">
              <a:lnSpc>
                <a:spcPct val="121429"/>
              </a:lnSpc>
              <a:spcBef>
                <a:spcPts val="1600"/>
              </a:spcBef>
              <a:spcAft>
                <a:spcPts val="0"/>
              </a:spcAft>
              <a:buNone/>
            </a:pPr>
            <a:endParaRPr sz="1050" dirty="0">
              <a:solidFill>
                <a:srgbClr val="000000"/>
              </a:solidFill>
              <a:latin typeface="Arial"/>
              <a:ea typeface="Arial"/>
              <a:cs typeface="Arial"/>
              <a:sym typeface="Arial"/>
            </a:endParaRPr>
          </a:p>
          <a:p>
            <a:pPr marL="101600" marR="0" lvl="0" indent="0" algn="l" rtl="0">
              <a:lnSpc>
                <a:spcPct val="121429"/>
              </a:lnSpc>
              <a:spcBef>
                <a:spcPts val="0"/>
              </a:spcBef>
              <a:spcAft>
                <a:spcPts val="0"/>
              </a:spcAft>
              <a:buNone/>
            </a:pPr>
            <a:r>
              <a:rPr lang="en" sz="1050" dirty="0">
                <a:solidFill>
                  <a:srgbClr val="000000"/>
                </a:solidFill>
                <a:highlight>
                  <a:srgbClr val="F7F7F7"/>
                </a:highlight>
                <a:latin typeface="Courier New"/>
                <a:ea typeface="Courier New"/>
                <a:cs typeface="Courier New"/>
                <a:sym typeface="Courier New"/>
              </a:rPr>
              <a:t>​</a:t>
            </a:r>
            <a:endParaRPr sz="1050" dirty="0">
              <a:solidFill>
                <a:srgbClr val="000000"/>
              </a:solidFill>
              <a:highlight>
                <a:srgbClr val="F7F7F7"/>
              </a:highlight>
              <a:latin typeface="Courier New"/>
              <a:ea typeface="Courier New"/>
              <a:cs typeface="Courier New"/>
              <a:sym typeface="Courier New"/>
            </a:endParaRPr>
          </a:p>
          <a:p>
            <a:pPr marL="0" lvl="0" indent="0" algn="l" rtl="0">
              <a:spcBef>
                <a:spcPts val="0"/>
              </a:spcBef>
              <a:spcAft>
                <a:spcPts val="1600"/>
              </a:spcAft>
              <a:buNone/>
            </a:pP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5"/>
          <p:cNvSpPr txBox="1">
            <a:spLocks noGrp="1"/>
          </p:cNvSpPr>
          <p:nvPr>
            <p:ph type="title"/>
          </p:nvPr>
        </p:nvSpPr>
        <p:spPr>
          <a:xfrm>
            <a:off x="727650" y="5364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Sentiment Analysis</a:t>
            </a:r>
            <a:endParaRPr/>
          </a:p>
        </p:txBody>
      </p:sp>
      <p:sp>
        <p:nvSpPr>
          <p:cNvPr id="164" name="Google Shape;164;p25"/>
          <p:cNvSpPr txBox="1">
            <a:spLocks noGrp="1"/>
          </p:cNvSpPr>
          <p:nvPr>
            <p:ph type="body" idx="1"/>
          </p:nvPr>
        </p:nvSpPr>
        <p:spPr>
          <a:xfrm>
            <a:off x="727650" y="1585950"/>
            <a:ext cx="7688700" cy="2261100"/>
          </a:xfrm>
          <a:prstGeom prst="rect">
            <a:avLst/>
          </a:prstGeom>
        </p:spPr>
        <p:txBody>
          <a:bodyPr spcFirstLastPara="1" wrap="square" lIns="91425" tIns="91425" rIns="91425" bIns="91425" anchor="t" anchorCtr="0">
            <a:noAutofit/>
          </a:bodyPr>
          <a:lstStyle/>
          <a:p>
            <a:pPr marL="457200" lvl="0" indent="-304800" algn="l" rtl="0">
              <a:spcBef>
                <a:spcPts val="1000"/>
              </a:spcBef>
              <a:spcAft>
                <a:spcPts val="0"/>
              </a:spcAft>
              <a:buClr>
                <a:srgbClr val="222222"/>
              </a:buClr>
              <a:buSzPts val="1200"/>
              <a:buFont typeface="Arial"/>
              <a:buChar char="●"/>
            </a:pPr>
            <a:r>
              <a:rPr lang="en" sz="1200" b="1">
                <a:solidFill>
                  <a:srgbClr val="222222"/>
                </a:solidFill>
                <a:highlight>
                  <a:srgbClr val="FFFFFF"/>
                </a:highlight>
                <a:latin typeface="Arial"/>
                <a:ea typeface="Arial"/>
                <a:cs typeface="Arial"/>
                <a:sym typeface="Arial"/>
              </a:rPr>
              <a:t>VADER</a:t>
            </a:r>
            <a:r>
              <a:rPr lang="en" sz="1200">
                <a:solidFill>
                  <a:srgbClr val="222222"/>
                </a:solidFill>
                <a:highlight>
                  <a:srgbClr val="FFFFFF"/>
                </a:highlight>
                <a:latin typeface="Arial"/>
                <a:ea typeface="Arial"/>
                <a:cs typeface="Arial"/>
                <a:sym typeface="Arial"/>
              </a:rPr>
              <a:t> (Valence Aware Dictionary and sEntiment Reasoner) is a lexicon and rule-based sentiment analysis tool that is specifically attuned to sentiments expressed .</a:t>
            </a:r>
            <a:endParaRPr sz="1200">
              <a:solidFill>
                <a:srgbClr val="222222"/>
              </a:solidFill>
              <a:highlight>
                <a:srgbClr val="FFFFFF"/>
              </a:highlight>
              <a:latin typeface="Arial"/>
              <a:ea typeface="Arial"/>
              <a:cs typeface="Arial"/>
              <a:sym typeface="Arial"/>
            </a:endParaRPr>
          </a:p>
          <a:p>
            <a:pPr marL="457200" lvl="0" indent="-304800" algn="l" rtl="0">
              <a:spcBef>
                <a:spcPts val="1600"/>
              </a:spcBef>
              <a:spcAft>
                <a:spcPts val="0"/>
              </a:spcAft>
              <a:buClr>
                <a:srgbClr val="222222"/>
              </a:buClr>
              <a:buSzPts val="1200"/>
              <a:buFont typeface="Arial"/>
              <a:buChar char="●"/>
            </a:pPr>
            <a:r>
              <a:rPr lang="en" sz="1200" b="1">
                <a:solidFill>
                  <a:srgbClr val="222222"/>
                </a:solidFill>
                <a:highlight>
                  <a:srgbClr val="FFFFFF"/>
                </a:highlight>
                <a:latin typeface="Arial"/>
                <a:ea typeface="Arial"/>
                <a:cs typeface="Arial"/>
                <a:sym typeface="Arial"/>
              </a:rPr>
              <a:t>VADER</a:t>
            </a:r>
            <a:r>
              <a:rPr lang="en" sz="1200">
                <a:solidFill>
                  <a:srgbClr val="222222"/>
                </a:solidFill>
                <a:highlight>
                  <a:srgbClr val="FFFFFF"/>
                </a:highlight>
                <a:latin typeface="Arial"/>
                <a:ea typeface="Arial"/>
                <a:cs typeface="Arial"/>
                <a:sym typeface="Arial"/>
              </a:rPr>
              <a:t> belongs to a type of sentiment analysis that is based on lexicons of sentiment-related words. In this approach, each of the words in the lexicon is rated as to whether it is positive or negative, and in many cases, how positive or negative.</a:t>
            </a:r>
            <a:endParaRPr sz="1200">
              <a:solidFill>
                <a:srgbClr val="222222"/>
              </a:solidFill>
              <a:highlight>
                <a:srgbClr val="FFFFFF"/>
              </a:highlight>
              <a:latin typeface="Arial"/>
              <a:ea typeface="Arial"/>
              <a:cs typeface="Arial"/>
              <a:sym typeface="Arial"/>
            </a:endParaRPr>
          </a:p>
          <a:p>
            <a:pPr marL="457200" lvl="0" indent="-304800" algn="l" rtl="0">
              <a:spcBef>
                <a:spcPts val="1000"/>
              </a:spcBef>
              <a:spcAft>
                <a:spcPts val="0"/>
              </a:spcAft>
              <a:buClr>
                <a:srgbClr val="222222"/>
              </a:buClr>
              <a:buSzPts val="1200"/>
              <a:buFont typeface="Arial"/>
              <a:buChar char="●"/>
            </a:pPr>
            <a:r>
              <a:rPr lang="en" sz="1200" b="1">
                <a:solidFill>
                  <a:srgbClr val="222222"/>
                </a:solidFill>
                <a:highlight>
                  <a:srgbClr val="FFFFFF"/>
                </a:highlight>
                <a:latin typeface="Arial"/>
                <a:ea typeface="Arial"/>
                <a:cs typeface="Arial"/>
                <a:sym typeface="Arial"/>
              </a:rPr>
              <a:t>from</a:t>
            </a:r>
            <a:r>
              <a:rPr lang="en" sz="1200">
                <a:solidFill>
                  <a:srgbClr val="222222"/>
                </a:solidFill>
                <a:highlight>
                  <a:srgbClr val="FFFFFF"/>
                </a:highlight>
                <a:latin typeface="Arial"/>
                <a:ea typeface="Arial"/>
                <a:cs typeface="Arial"/>
                <a:sym typeface="Arial"/>
              </a:rPr>
              <a:t> nltk.sentiment.vader </a:t>
            </a:r>
            <a:r>
              <a:rPr lang="en" sz="1200" b="1">
                <a:solidFill>
                  <a:srgbClr val="222222"/>
                </a:solidFill>
                <a:highlight>
                  <a:srgbClr val="FFFFFF"/>
                </a:highlight>
                <a:latin typeface="Arial"/>
                <a:ea typeface="Arial"/>
                <a:cs typeface="Arial"/>
                <a:sym typeface="Arial"/>
              </a:rPr>
              <a:t>import</a:t>
            </a:r>
            <a:r>
              <a:rPr lang="en" sz="1200">
                <a:solidFill>
                  <a:srgbClr val="222222"/>
                </a:solidFill>
                <a:highlight>
                  <a:srgbClr val="FFFFFF"/>
                </a:highlight>
                <a:latin typeface="Arial"/>
                <a:ea typeface="Arial"/>
                <a:cs typeface="Arial"/>
                <a:sym typeface="Arial"/>
              </a:rPr>
              <a:t> SentimentIntensityAnalyzer</a:t>
            </a:r>
            <a:endParaRPr sz="1200">
              <a:solidFill>
                <a:srgbClr val="222222"/>
              </a:solidFill>
              <a:highlight>
                <a:srgbClr val="FFFFFF"/>
              </a:highlight>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70" name="Google Shape;170;p26"/>
          <p:cNvPicPr preferRelativeResize="0"/>
          <p:nvPr/>
        </p:nvPicPr>
        <p:blipFill rotWithShape="1">
          <a:blip r:embed="rId3">
            <a:alphaModFix/>
          </a:blip>
          <a:srcRect l="18979" t="32144" r="12970" b="16480"/>
          <a:stretch/>
        </p:blipFill>
        <p:spPr>
          <a:xfrm>
            <a:off x="680750" y="1427700"/>
            <a:ext cx="7781448" cy="3365974"/>
          </a:xfrm>
          <a:prstGeom prst="rect">
            <a:avLst/>
          </a:prstGeom>
          <a:noFill/>
          <a:ln>
            <a:solidFill>
              <a:schemeClr val="accent1"/>
            </a:solid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7"/>
          <p:cNvSpPr txBox="1">
            <a:spLocks noGrp="1"/>
          </p:cNvSpPr>
          <p:nvPr>
            <p:ph type="title"/>
          </p:nvPr>
        </p:nvSpPr>
        <p:spPr>
          <a:xfrm>
            <a:off x="727650" y="5792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0"/>
              <a:t>Compound score distribution</a:t>
            </a:r>
            <a:endParaRPr sz="1800" b="0"/>
          </a:p>
        </p:txBody>
      </p:sp>
      <p:pic>
        <p:nvPicPr>
          <p:cNvPr id="177" name="Google Shape;177;p27"/>
          <p:cNvPicPr preferRelativeResize="0"/>
          <p:nvPr/>
        </p:nvPicPr>
        <p:blipFill rotWithShape="1">
          <a:blip r:embed="rId3">
            <a:alphaModFix/>
          </a:blip>
          <a:srcRect l="22147" t="31875" r="13282" b="6456"/>
          <a:stretch/>
        </p:blipFill>
        <p:spPr>
          <a:xfrm>
            <a:off x="727650" y="1350175"/>
            <a:ext cx="6687576" cy="3654026"/>
          </a:xfrm>
          <a:prstGeom prst="rect">
            <a:avLst/>
          </a:prstGeom>
          <a:noFill/>
          <a:ln>
            <a:solidFill>
              <a:schemeClr val="accent1"/>
            </a:solid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8"/>
          <p:cNvSpPr txBox="1">
            <a:spLocks noGrp="1"/>
          </p:cNvSpPr>
          <p:nvPr>
            <p:ph type="title"/>
          </p:nvPr>
        </p:nvSpPr>
        <p:spPr>
          <a:xfrm>
            <a:off x="729450" y="5578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0"/>
              <a:t>Correlation between ‘rating’ and ‘sentiment’</a:t>
            </a:r>
            <a:endParaRPr sz="1800" b="0"/>
          </a:p>
        </p:txBody>
      </p:sp>
      <p:sp>
        <p:nvSpPr>
          <p:cNvPr id="183" name="Google Shape;183;p2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84" name="Google Shape;184;p28"/>
          <p:cNvPicPr preferRelativeResize="0"/>
          <p:nvPr/>
        </p:nvPicPr>
        <p:blipFill rotWithShape="1">
          <a:blip r:embed="rId3">
            <a:alphaModFix/>
          </a:blip>
          <a:srcRect l="12421" t="30418" r="28515" b="10413"/>
          <a:stretch/>
        </p:blipFill>
        <p:spPr>
          <a:xfrm>
            <a:off x="729450" y="1362175"/>
            <a:ext cx="6501302" cy="36634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9"/>
          <p:cNvSpPr txBox="1">
            <a:spLocks noGrp="1"/>
          </p:cNvSpPr>
          <p:nvPr>
            <p:ph type="title"/>
          </p:nvPr>
        </p:nvSpPr>
        <p:spPr>
          <a:xfrm>
            <a:off x="727650" y="5804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NAIVE BAYES</a:t>
            </a:r>
            <a:endParaRPr/>
          </a:p>
        </p:txBody>
      </p:sp>
      <p:sp>
        <p:nvSpPr>
          <p:cNvPr id="190" name="Google Shape;190;p29"/>
          <p:cNvSpPr txBox="1">
            <a:spLocks noGrp="1"/>
          </p:cNvSpPr>
          <p:nvPr>
            <p:ph type="body" idx="1"/>
          </p:nvPr>
        </p:nvSpPr>
        <p:spPr>
          <a:xfrm>
            <a:off x="674075" y="1390975"/>
            <a:ext cx="7688700" cy="307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2"/>
                </a:solidFill>
                <a:highlight>
                  <a:srgbClr val="FFFFFF"/>
                </a:highlight>
                <a:latin typeface="Arial"/>
                <a:ea typeface="Arial"/>
                <a:cs typeface="Arial"/>
                <a:sym typeface="Arial"/>
              </a:rPr>
              <a:t>In </a:t>
            </a:r>
            <a:r>
              <a:rPr lang="en" sz="1400">
                <a:solidFill>
                  <a:schemeClr val="dk2"/>
                </a:solidFill>
                <a:highlight>
                  <a:srgbClr val="FFFFFF"/>
                </a:highlight>
                <a:uFill>
                  <a:noFill/>
                </a:uFill>
                <a:latin typeface="Arial"/>
                <a:ea typeface="Arial"/>
                <a:cs typeface="Arial"/>
                <a:sym typeface="Arial"/>
                <a:hlinkClick r:id="rId3"/>
              </a:rPr>
              <a:t>machine learning</a:t>
            </a:r>
            <a:r>
              <a:rPr lang="en" sz="1400">
                <a:solidFill>
                  <a:schemeClr val="dk2"/>
                </a:solidFill>
                <a:highlight>
                  <a:srgbClr val="FFFFFF"/>
                </a:highlight>
                <a:latin typeface="Arial"/>
                <a:ea typeface="Arial"/>
                <a:cs typeface="Arial"/>
                <a:sym typeface="Arial"/>
              </a:rPr>
              <a:t>,</a:t>
            </a:r>
            <a:r>
              <a:rPr lang="en" sz="1400">
                <a:solidFill>
                  <a:srgbClr val="222222"/>
                </a:solidFill>
                <a:highlight>
                  <a:srgbClr val="FFFFFF"/>
                </a:highlight>
                <a:latin typeface="Arial"/>
                <a:ea typeface="Arial"/>
                <a:cs typeface="Arial"/>
                <a:sym typeface="Arial"/>
              </a:rPr>
              <a:t> </a:t>
            </a:r>
            <a:r>
              <a:rPr lang="en" sz="1400" b="1">
                <a:solidFill>
                  <a:srgbClr val="222222"/>
                </a:solidFill>
                <a:highlight>
                  <a:srgbClr val="FFFFFF"/>
                </a:highlight>
                <a:latin typeface="Arial"/>
                <a:ea typeface="Arial"/>
                <a:cs typeface="Arial"/>
                <a:sym typeface="Arial"/>
              </a:rPr>
              <a:t>naïve Bayes classifiers</a:t>
            </a:r>
            <a:r>
              <a:rPr lang="en" sz="1400">
                <a:solidFill>
                  <a:srgbClr val="222222"/>
                </a:solidFill>
                <a:highlight>
                  <a:srgbClr val="FFFFFF"/>
                </a:highlight>
                <a:latin typeface="Arial"/>
                <a:ea typeface="Arial"/>
                <a:cs typeface="Arial"/>
                <a:sym typeface="Arial"/>
              </a:rPr>
              <a:t> are a family of simple </a:t>
            </a:r>
            <a:r>
              <a:rPr lang="en" sz="1400">
                <a:solidFill>
                  <a:srgbClr val="222222"/>
                </a:solidFill>
                <a:highlight>
                  <a:srgbClr val="FFFFFF"/>
                </a:highlight>
                <a:uFill>
                  <a:noFill/>
                </a:uFill>
                <a:latin typeface="Arial"/>
                <a:ea typeface="Arial"/>
                <a:cs typeface="Arial"/>
                <a:sym typeface="Arial"/>
                <a:hlinkClick r:id="rId4"/>
              </a:rPr>
              <a:t>probabilistic classifiers</a:t>
            </a:r>
            <a:r>
              <a:rPr lang="en" sz="1400">
                <a:solidFill>
                  <a:srgbClr val="222222"/>
                </a:solidFill>
                <a:highlight>
                  <a:srgbClr val="FFFFFF"/>
                </a:highlight>
                <a:latin typeface="Arial"/>
                <a:ea typeface="Arial"/>
                <a:cs typeface="Arial"/>
                <a:sym typeface="Arial"/>
              </a:rPr>
              <a:t> based on applying </a:t>
            </a:r>
            <a:r>
              <a:rPr lang="en" sz="1400">
                <a:solidFill>
                  <a:schemeClr val="dk2"/>
                </a:solidFill>
                <a:highlight>
                  <a:srgbClr val="FFFFFF"/>
                </a:highlight>
                <a:uFill>
                  <a:noFill/>
                </a:uFill>
                <a:latin typeface="Arial"/>
                <a:ea typeface="Arial"/>
                <a:cs typeface="Arial"/>
                <a:sym typeface="Arial"/>
                <a:hlinkClick r:id="rId5"/>
              </a:rPr>
              <a:t>Bayes' theorem</a:t>
            </a:r>
            <a:r>
              <a:rPr lang="en" sz="1400">
                <a:solidFill>
                  <a:srgbClr val="222222"/>
                </a:solidFill>
                <a:highlight>
                  <a:srgbClr val="FFFFFF"/>
                </a:highlight>
                <a:latin typeface="Arial"/>
                <a:ea typeface="Arial"/>
                <a:cs typeface="Arial"/>
                <a:sym typeface="Arial"/>
              </a:rPr>
              <a:t> with strong (naïve) </a:t>
            </a:r>
            <a:r>
              <a:rPr lang="en" sz="1400">
                <a:solidFill>
                  <a:srgbClr val="0B0080"/>
                </a:solidFill>
                <a:highlight>
                  <a:srgbClr val="FFFFFF"/>
                </a:highlight>
                <a:uFill>
                  <a:noFill/>
                </a:uFill>
                <a:latin typeface="Arial"/>
                <a:ea typeface="Arial"/>
                <a:cs typeface="Arial"/>
                <a:sym typeface="Arial"/>
                <a:hlinkClick r:id="rId6"/>
              </a:rPr>
              <a:t>i</a:t>
            </a:r>
            <a:r>
              <a:rPr lang="en" sz="1400">
                <a:solidFill>
                  <a:schemeClr val="dk2"/>
                </a:solidFill>
                <a:highlight>
                  <a:srgbClr val="FFFFFF"/>
                </a:highlight>
                <a:uFill>
                  <a:noFill/>
                </a:uFill>
                <a:latin typeface="Arial"/>
                <a:ea typeface="Arial"/>
                <a:cs typeface="Arial"/>
                <a:sym typeface="Arial"/>
                <a:hlinkClick r:id="rId6"/>
              </a:rPr>
              <a:t>ndependence</a:t>
            </a:r>
            <a:r>
              <a:rPr lang="en" sz="1400">
                <a:solidFill>
                  <a:srgbClr val="222222"/>
                </a:solidFill>
                <a:highlight>
                  <a:srgbClr val="FFFFFF"/>
                </a:highlight>
                <a:latin typeface="Arial"/>
                <a:ea typeface="Arial"/>
                <a:cs typeface="Arial"/>
                <a:sym typeface="Arial"/>
              </a:rPr>
              <a:t> assumptions between the features. </a:t>
            </a:r>
            <a:endParaRPr sz="1400">
              <a:solidFill>
                <a:srgbClr val="222222"/>
              </a:solidFill>
              <a:highlight>
                <a:srgbClr val="FFFFFF"/>
              </a:highlight>
              <a:latin typeface="Arial"/>
              <a:ea typeface="Arial"/>
              <a:cs typeface="Arial"/>
              <a:sym typeface="Arial"/>
            </a:endParaRPr>
          </a:p>
          <a:p>
            <a:pPr marL="0" lvl="0" indent="0" algn="l" rtl="0">
              <a:spcBef>
                <a:spcPts val="1600"/>
              </a:spcBef>
              <a:spcAft>
                <a:spcPts val="0"/>
              </a:spcAft>
              <a:buNone/>
            </a:pPr>
            <a:r>
              <a:rPr lang="en" sz="1400">
                <a:solidFill>
                  <a:srgbClr val="222222"/>
                </a:solidFill>
                <a:highlight>
                  <a:srgbClr val="FFFFFF"/>
                </a:highlight>
                <a:latin typeface="Arial"/>
                <a:ea typeface="Arial"/>
                <a:cs typeface="Arial"/>
                <a:sym typeface="Arial"/>
              </a:rPr>
              <a:t>Naïve Bayes classifiers are highly scalable, requiring a number of parameters linear in the number of variables (features/predictors) in a learning problem.</a:t>
            </a:r>
            <a:endParaRPr sz="1400">
              <a:solidFill>
                <a:srgbClr val="222222"/>
              </a:solidFill>
              <a:highlight>
                <a:srgbClr val="FFFFFF"/>
              </a:highlight>
              <a:latin typeface="Arial"/>
              <a:ea typeface="Arial"/>
              <a:cs typeface="Arial"/>
              <a:sym typeface="Arial"/>
            </a:endParaRPr>
          </a:p>
          <a:p>
            <a:pPr marL="0" lvl="0" indent="0" algn="l" rtl="0">
              <a:spcBef>
                <a:spcPts val="1600"/>
              </a:spcBef>
              <a:spcAft>
                <a:spcPts val="1600"/>
              </a:spcAft>
              <a:buNone/>
            </a:pPr>
            <a:r>
              <a:rPr lang="en" sz="1400">
                <a:solidFill>
                  <a:schemeClr val="dk2"/>
                </a:solidFill>
                <a:highlight>
                  <a:srgbClr val="FFFFFF"/>
                </a:highlight>
                <a:uFill>
                  <a:noFill/>
                </a:uFill>
                <a:latin typeface="Arial"/>
                <a:ea typeface="Arial"/>
                <a:cs typeface="Arial"/>
                <a:sym typeface="Arial"/>
                <a:hlinkClick r:id="rId7"/>
              </a:rPr>
              <a:t>Maximum-likelihood</a:t>
            </a:r>
            <a:r>
              <a:rPr lang="en" sz="1400">
                <a:solidFill>
                  <a:schemeClr val="dk2"/>
                </a:solidFill>
                <a:highlight>
                  <a:srgbClr val="FFFFFF"/>
                </a:highlight>
                <a:latin typeface="Arial"/>
                <a:ea typeface="Arial"/>
                <a:cs typeface="Arial"/>
                <a:sym typeface="Arial"/>
              </a:rPr>
              <a:t> training can be done by evaluating a </a:t>
            </a:r>
            <a:r>
              <a:rPr lang="en" sz="1400">
                <a:solidFill>
                  <a:schemeClr val="dk2"/>
                </a:solidFill>
                <a:highlight>
                  <a:srgbClr val="FFFFFF"/>
                </a:highlight>
                <a:uFill>
                  <a:noFill/>
                </a:uFill>
                <a:latin typeface="Arial"/>
                <a:ea typeface="Arial"/>
                <a:cs typeface="Arial"/>
                <a:sym typeface="Arial"/>
                <a:hlinkClick r:id="rId8"/>
              </a:rPr>
              <a:t>closed-form expression</a:t>
            </a:r>
            <a:r>
              <a:rPr lang="en" sz="1400">
                <a:solidFill>
                  <a:schemeClr val="dk2"/>
                </a:solidFill>
                <a:highlight>
                  <a:srgbClr val="FFFFFF"/>
                </a:highlight>
                <a:latin typeface="Arial"/>
                <a:ea typeface="Arial"/>
                <a:cs typeface="Arial"/>
                <a:sym typeface="Arial"/>
              </a:rPr>
              <a:t>, which takes </a:t>
            </a:r>
            <a:r>
              <a:rPr lang="en" sz="1400">
                <a:solidFill>
                  <a:schemeClr val="dk2"/>
                </a:solidFill>
                <a:highlight>
                  <a:srgbClr val="FFFFFF"/>
                </a:highlight>
                <a:uFill>
                  <a:noFill/>
                </a:uFill>
                <a:latin typeface="Arial"/>
                <a:ea typeface="Arial"/>
                <a:cs typeface="Arial"/>
                <a:sym typeface="Arial"/>
                <a:hlinkClick r:id="rId9"/>
              </a:rPr>
              <a:t>linear time</a:t>
            </a:r>
            <a:r>
              <a:rPr lang="en" sz="1400">
                <a:solidFill>
                  <a:schemeClr val="dk2"/>
                </a:solidFill>
                <a:highlight>
                  <a:srgbClr val="FFFFFF"/>
                </a:highlight>
                <a:latin typeface="Arial"/>
                <a:ea typeface="Arial"/>
                <a:cs typeface="Arial"/>
                <a:sym typeface="Arial"/>
              </a:rPr>
              <a:t>, rather than by expensive </a:t>
            </a:r>
            <a:r>
              <a:rPr lang="en" sz="1400">
                <a:solidFill>
                  <a:schemeClr val="dk2"/>
                </a:solidFill>
                <a:highlight>
                  <a:srgbClr val="FFFFFF"/>
                </a:highlight>
                <a:uFill>
                  <a:noFill/>
                </a:uFill>
                <a:latin typeface="Arial"/>
                <a:ea typeface="Arial"/>
                <a:cs typeface="Arial"/>
                <a:sym typeface="Arial"/>
                <a:hlinkClick r:id="rId10"/>
              </a:rPr>
              <a:t>iterative approximation</a:t>
            </a:r>
            <a:r>
              <a:rPr lang="en" sz="1400">
                <a:solidFill>
                  <a:schemeClr val="dk2"/>
                </a:solidFill>
                <a:highlight>
                  <a:srgbClr val="FFFFFF"/>
                </a:highlight>
                <a:latin typeface="Arial"/>
                <a:ea typeface="Arial"/>
                <a:cs typeface="Arial"/>
                <a:sym typeface="Arial"/>
              </a:rPr>
              <a:t> as used for many other types of classifiers.</a:t>
            </a:r>
            <a:endParaRPr sz="1400">
              <a:solidFill>
                <a:schemeClr val="dk2"/>
              </a:solidFill>
              <a:highlight>
                <a:srgbClr val="FFFFFF"/>
              </a:highlight>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0"/>
          <p:cNvSpPr txBox="1">
            <a:spLocks noGrp="1"/>
          </p:cNvSpPr>
          <p:nvPr>
            <p:ph type="title"/>
          </p:nvPr>
        </p:nvSpPr>
        <p:spPr>
          <a:xfrm>
            <a:off x="172250" y="547125"/>
            <a:ext cx="8245800" cy="8460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000000"/>
              </a:buClr>
              <a:buSzPts val="1200"/>
              <a:buFont typeface="Arial"/>
              <a:buChar char="●"/>
            </a:pPr>
            <a:r>
              <a:rPr lang="en" sz="1200" b="0">
                <a:solidFill>
                  <a:srgbClr val="000000"/>
                </a:solidFill>
                <a:highlight>
                  <a:srgbClr val="FFFFFF"/>
                </a:highlight>
                <a:latin typeface="Arial"/>
                <a:ea typeface="Arial"/>
                <a:cs typeface="Arial"/>
                <a:sym typeface="Arial"/>
              </a:rPr>
              <a:t>T</a:t>
            </a:r>
            <a:r>
              <a:rPr lang="en" sz="1200" b="0">
                <a:solidFill>
                  <a:srgbClr val="434343"/>
                </a:solidFill>
                <a:highlight>
                  <a:srgbClr val="FFFFFF"/>
                </a:highlight>
                <a:latin typeface="Arial"/>
                <a:ea typeface="Arial"/>
                <a:cs typeface="Arial"/>
                <a:sym typeface="Arial"/>
              </a:rPr>
              <a:t>he simplest type of model we can attempt to fit on this data is the Naive Bayes classifier. We will first test Naive Bayes on a binarized version of the rating column which attempts to identify which reviews are favorable. We define a favorable review as one which received a rating above 5. Given the sample size involved for our data set, we choose Naive Bayes over other classifiers due to its scalability.</a:t>
            </a:r>
            <a:endParaRPr sz="1200">
              <a:solidFill>
                <a:srgbClr val="434343"/>
              </a:solidFill>
              <a:latin typeface="Arial"/>
              <a:ea typeface="Arial"/>
              <a:cs typeface="Arial"/>
              <a:sym typeface="Arial"/>
            </a:endParaRPr>
          </a:p>
        </p:txBody>
      </p:sp>
      <p:sp>
        <p:nvSpPr>
          <p:cNvPr id="196" name="Google Shape;196;p3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97" name="Google Shape;197;p30"/>
          <p:cNvPicPr preferRelativeResize="0"/>
          <p:nvPr/>
        </p:nvPicPr>
        <p:blipFill rotWithShape="1">
          <a:blip r:embed="rId3">
            <a:alphaModFix/>
          </a:blip>
          <a:srcRect l="27773" t="35621" r="14208" b="15421"/>
          <a:stretch/>
        </p:blipFill>
        <p:spPr>
          <a:xfrm>
            <a:off x="729450" y="1509300"/>
            <a:ext cx="7688702" cy="3398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1"/>
          <p:cNvSpPr txBox="1">
            <a:spLocks noGrp="1"/>
          </p:cNvSpPr>
          <p:nvPr>
            <p:ph type="title"/>
          </p:nvPr>
        </p:nvSpPr>
        <p:spPr>
          <a:xfrm>
            <a:off x="727650" y="5923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CountVectorizer</a:t>
            </a:r>
            <a:endParaRPr sz="2000"/>
          </a:p>
        </p:txBody>
      </p:sp>
      <p:sp>
        <p:nvSpPr>
          <p:cNvPr id="203" name="Google Shape;203;p31"/>
          <p:cNvSpPr txBox="1">
            <a:spLocks noGrp="1"/>
          </p:cNvSpPr>
          <p:nvPr>
            <p:ph type="body" idx="1"/>
          </p:nvPr>
        </p:nvSpPr>
        <p:spPr>
          <a:xfrm>
            <a:off x="727650" y="1531175"/>
            <a:ext cx="8082900" cy="3195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222222"/>
              </a:buClr>
              <a:buSzPts val="1400"/>
              <a:buFont typeface="Arial"/>
              <a:buChar char="●"/>
            </a:pPr>
            <a:r>
              <a:rPr lang="en" sz="1400">
                <a:solidFill>
                  <a:srgbClr val="222222"/>
                </a:solidFill>
                <a:highlight>
                  <a:srgbClr val="FFFFFF"/>
                </a:highlight>
                <a:latin typeface="Arial"/>
                <a:ea typeface="Arial"/>
                <a:cs typeface="Arial"/>
                <a:sym typeface="Arial"/>
              </a:rPr>
              <a:t>The </a:t>
            </a:r>
            <a:r>
              <a:rPr lang="en" sz="1400" b="1">
                <a:solidFill>
                  <a:srgbClr val="222222"/>
                </a:solidFill>
                <a:highlight>
                  <a:srgbClr val="FFFFFF"/>
                </a:highlight>
                <a:latin typeface="Arial"/>
                <a:ea typeface="Arial"/>
                <a:cs typeface="Arial"/>
                <a:sym typeface="Arial"/>
              </a:rPr>
              <a:t>CountVectorizer</a:t>
            </a:r>
            <a:r>
              <a:rPr lang="en" sz="1400">
                <a:solidFill>
                  <a:srgbClr val="222222"/>
                </a:solidFill>
                <a:highlight>
                  <a:srgbClr val="FFFFFF"/>
                </a:highlight>
                <a:latin typeface="Arial"/>
                <a:ea typeface="Arial"/>
                <a:cs typeface="Arial"/>
                <a:sym typeface="Arial"/>
              </a:rPr>
              <a:t> provides a simple way to both tokenize a collection of text documents and build a vocabulary of known words, but also to encode new documents using that vocabulary.Call the transform() function on one or more documents as needed to encode each as a vector.</a:t>
            </a:r>
            <a:endParaRPr sz="1400">
              <a:solidFill>
                <a:srgbClr val="222222"/>
              </a:solidFill>
              <a:highlight>
                <a:srgbClr val="FFFFFF"/>
              </a:highlight>
              <a:latin typeface="Arial"/>
              <a:ea typeface="Arial"/>
              <a:cs typeface="Arial"/>
              <a:sym typeface="Arial"/>
            </a:endParaRPr>
          </a:p>
          <a:p>
            <a:pPr marL="457200" lvl="0" indent="-317500" algn="l" rtl="0">
              <a:spcBef>
                <a:spcPts val="1000"/>
              </a:spcBef>
              <a:spcAft>
                <a:spcPts val="0"/>
              </a:spcAft>
              <a:buClr>
                <a:srgbClr val="222222"/>
              </a:buClr>
              <a:buSzPts val="1400"/>
              <a:buFont typeface="Arial"/>
              <a:buChar char="●"/>
            </a:pPr>
            <a:r>
              <a:rPr lang="en" sz="1400">
                <a:solidFill>
                  <a:srgbClr val="000000"/>
                </a:solidFill>
                <a:highlight>
                  <a:srgbClr val="FFFFFF"/>
                </a:highlight>
                <a:latin typeface="Arial"/>
                <a:ea typeface="Arial"/>
                <a:cs typeface="Arial"/>
                <a:sym typeface="Arial"/>
              </a:rPr>
              <a:t>For our specific problem, this gives us a larger number of tokens towards the sentiment of a review. This will produce more semantically meaningful tokens and lead to better scalability and predictive power for our machine learning models.</a:t>
            </a:r>
            <a:endParaRPr sz="1400">
              <a:solidFill>
                <a:srgbClr val="222222"/>
              </a:solidFill>
              <a:highlight>
                <a:srgbClr val="FFFFFF"/>
              </a:highlight>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7650" y="6544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Business Objective</a:t>
            </a:r>
            <a:endParaRPr b="1"/>
          </a:p>
        </p:txBody>
      </p:sp>
      <p:sp>
        <p:nvSpPr>
          <p:cNvPr id="93" name="Google Shape;93;p14"/>
          <p:cNvSpPr txBox="1">
            <a:spLocks noGrp="1"/>
          </p:cNvSpPr>
          <p:nvPr>
            <p:ph type="body" idx="1"/>
          </p:nvPr>
        </p:nvSpPr>
        <p:spPr>
          <a:xfrm>
            <a:off x="727650" y="1606400"/>
            <a:ext cx="7688700" cy="2261100"/>
          </a:xfrm>
          <a:prstGeom prst="rect">
            <a:avLst/>
          </a:prstGeom>
        </p:spPr>
        <p:txBody>
          <a:bodyPr spcFirstLastPara="1" wrap="square" lIns="91425" tIns="91425" rIns="91425" bIns="91425" anchor="t" anchorCtr="0">
            <a:noAutofit/>
          </a:bodyPr>
          <a:lstStyle/>
          <a:p>
            <a:pPr marL="457200" lvl="0" indent="-311150" algn="l" rtl="0">
              <a:lnSpc>
                <a:spcPct val="150000"/>
              </a:lnSpc>
              <a:spcBef>
                <a:spcPts val="0"/>
              </a:spcBef>
              <a:spcAft>
                <a:spcPts val="0"/>
              </a:spcAft>
              <a:buSzPts val="1300"/>
              <a:buChar char="●"/>
            </a:pPr>
            <a:r>
              <a:rPr lang="en"/>
              <a:t>To predict a drug with zero/least side-effect for the patient based on the reviews and rating .</a:t>
            </a:r>
            <a:endParaRPr/>
          </a:p>
          <a:p>
            <a:pPr marL="457200" lvl="0" indent="-311150" algn="l" rtl="0">
              <a:spcBef>
                <a:spcPts val="0"/>
              </a:spcBef>
              <a:spcAft>
                <a:spcPts val="0"/>
              </a:spcAft>
              <a:buSzPts val="1300"/>
              <a:buChar char="●"/>
            </a:pPr>
            <a:r>
              <a:rPr lang="en"/>
              <a:t>Current evidences show the advantages of medicine reviews by users for the safe and effective use of medicines. This data set provides the opinions of consumers about their conditions and the medicines that they have used.</a:t>
            </a:r>
            <a:endParaRPr/>
          </a:p>
          <a:p>
            <a:pPr marL="457200" lvl="0" indent="-311150" algn="l" rtl="0">
              <a:spcBef>
                <a:spcPts val="1000"/>
              </a:spcBef>
              <a:spcAft>
                <a:spcPts val="0"/>
              </a:spcAft>
              <a:buSzPts val="1300"/>
              <a:buChar char="●"/>
            </a:pPr>
            <a:r>
              <a:rPr lang="en"/>
              <a:t>This product could be helpful for companies like 1mg to provide detailed rating of the side effects of the product over their site. It could also be helpful for the patients who are buying drugs online to check the side effects of the drugs before buying it.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p32"/>
          <p:cNvSpPr txBox="1">
            <a:spLocks noGrp="1"/>
          </p:cNvSpPr>
          <p:nvPr>
            <p:ph type="body" idx="1"/>
          </p:nvPr>
        </p:nvSpPr>
        <p:spPr>
          <a:xfrm>
            <a:off x="729450" y="2078875"/>
            <a:ext cx="8164500" cy="296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r>
              <a:rPr lang="en" sz="1400">
                <a:solidFill>
                  <a:srgbClr val="000000"/>
                </a:solidFill>
                <a:highlight>
                  <a:srgbClr val="FFFFFF"/>
                </a:highlight>
                <a:latin typeface="Arial"/>
                <a:ea typeface="Arial"/>
                <a:cs typeface="Arial"/>
                <a:sym typeface="Arial"/>
              </a:rPr>
              <a:t>The above output indicates that the size of our vectorized reviews will be rather large which indicates that we'll need to do some tricks to make our learning algorithms (beyond Naive Bayes) perform well at this scale. Moreover, from the tokens above, it seems that we will need some form of preprocessing. If we think back to the data exploration performed earlier in the notebook, we can see that when the reviews were scraped from the web, there were certain formatting patterns which we could replace to get more meaningful tokens.</a:t>
            </a:r>
            <a:endParaRPr sz="1400"/>
          </a:p>
        </p:txBody>
      </p:sp>
      <p:sp>
        <p:nvSpPr>
          <p:cNvPr id="210" name="Google Shape;210;p32"/>
          <p:cNvSpPr txBox="1"/>
          <p:nvPr/>
        </p:nvSpPr>
        <p:spPr>
          <a:xfrm>
            <a:off x="3321850" y="1571625"/>
            <a:ext cx="2619300" cy="28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pic>
        <p:nvPicPr>
          <p:cNvPr id="211" name="Google Shape;211;p32"/>
          <p:cNvPicPr preferRelativeResize="0"/>
          <p:nvPr/>
        </p:nvPicPr>
        <p:blipFill rotWithShape="1">
          <a:blip r:embed="rId3">
            <a:alphaModFix/>
          </a:blip>
          <a:srcRect l="21483" t="34952" r="15104" b="39351"/>
          <a:stretch/>
        </p:blipFill>
        <p:spPr>
          <a:xfrm>
            <a:off x="729450" y="575725"/>
            <a:ext cx="8105002" cy="22740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17" name="Google Shape;217;p33"/>
          <p:cNvPicPr preferRelativeResize="0"/>
          <p:nvPr/>
        </p:nvPicPr>
        <p:blipFill rotWithShape="1">
          <a:blip r:embed="rId3">
            <a:alphaModFix/>
          </a:blip>
          <a:srcRect l="21091" t="34521" r="15051" b="25513"/>
          <a:stretch/>
        </p:blipFill>
        <p:spPr>
          <a:xfrm>
            <a:off x="729450" y="1440675"/>
            <a:ext cx="7759699" cy="35480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4"/>
          <p:cNvSpPr txBox="1">
            <a:spLocks noGrp="1"/>
          </p:cNvSpPr>
          <p:nvPr>
            <p:ph type="title"/>
          </p:nvPr>
        </p:nvSpPr>
        <p:spPr>
          <a:xfrm>
            <a:off x="729450" y="5149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0"/>
              <a:t>Naive Bayes for 10 class</a:t>
            </a:r>
            <a:endParaRPr sz="1800" b="0"/>
          </a:p>
        </p:txBody>
      </p:sp>
      <p:sp>
        <p:nvSpPr>
          <p:cNvPr id="223" name="Google Shape;223;p3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24" name="Google Shape;224;p34"/>
          <p:cNvPicPr preferRelativeResize="0"/>
          <p:nvPr/>
        </p:nvPicPr>
        <p:blipFill rotWithShape="1">
          <a:blip r:embed="rId3">
            <a:alphaModFix/>
          </a:blip>
          <a:srcRect l="20976" t="32289" r="13514" b="35213"/>
          <a:stretch/>
        </p:blipFill>
        <p:spPr>
          <a:xfrm>
            <a:off x="729450" y="1521629"/>
            <a:ext cx="6728626" cy="28183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5"/>
          <p:cNvSpPr txBox="1">
            <a:spLocks noGrp="1"/>
          </p:cNvSpPr>
          <p:nvPr>
            <p:ph type="title"/>
          </p:nvPr>
        </p:nvSpPr>
        <p:spPr>
          <a:xfrm>
            <a:off x="727650" y="4828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Logistic Regression</a:t>
            </a:r>
            <a:endParaRPr/>
          </a:p>
        </p:txBody>
      </p:sp>
      <p:sp>
        <p:nvSpPr>
          <p:cNvPr id="230" name="Google Shape;230;p35"/>
          <p:cNvSpPr txBox="1">
            <a:spLocks noGrp="1"/>
          </p:cNvSpPr>
          <p:nvPr>
            <p:ph type="body" idx="1"/>
          </p:nvPr>
        </p:nvSpPr>
        <p:spPr>
          <a:xfrm>
            <a:off x="727650" y="1232325"/>
            <a:ext cx="7688700" cy="1500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1000"/>
              </a:spcAft>
              <a:buClr>
                <a:srgbClr val="222222"/>
              </a:buClr>
              <a:buSzPts val="1400"/>
              <a:buFont typeface="Arial"/>
              <a:buChar char="●"/>
            </a:pPr>
            <a:r>
              <a:rPr lang="en" sz="1400" b="1">
                <a:solidFill>
                  <a:srgbClr val="222222"/>
                </a:solidFill>
                <a:highlight>
                  <a:srgbClr val="FFFFFF"/>
                </a:highlight>
                <a:latin typeface="Arial"/>
                <a:ea typeface="Arial"/>
                <a:cs typeface="Arial"/>
                <a:sym typeface="Arial"/>
              </a:rPr>
              <a:t>Logistic regression</a:t>
            </a:r>
            <a:r>
              <a:rPr lang="en" sz="1400">
                <a:solidFill>
                  <a:srgbClr val="222222"/>
                </a:solidFill>
                <a:highlight>
                  <a:srgbClr val="FFFFFF"/>
                </a:highlight>
                <a:latin typeface="Arial"/>
                <a:ea typeface="Arial"/>
                <a:cs typeface="Arial"/>
                <a:sym typeface="Arial"/>
              </a:rPr>
              <a:t> is a statistical model that in its basic form uses a logistic function to model a binary dependent variable, although many more complex extensions exist. In regression analysis, logistic regression (or logit regression) is estimating the parameters of a logistic model (a form of binary regression).The logistic model is used to model the probability of a certain class or event existing such as pass/fail, win/lose, alive/dead etc.</a:t>
            </a:r>
            <a:endParaRPr sz="1400">
              <a:solidFill>
                <a:srgbClr val="222222"/>
              </a:solidFill>
              <a:highlight>
                <a:srgbClr val="FFFFFF"/>
              </a:highlight>
              <a:latin typeface="Arial"/>
              <a:ea typeface="Arial"/>
              <a:cs typeface="Arial"/>
              <a:sym typeface="Arial"/>
            </a:endParaRPr>
          </a:p>
        </p:txBody>
      </p:sp>
      <p:pic>
        <p:nvPicPr>
          <p:cNvPr id="231" name="Google Shape;231;p35"/>
          <p:cNvPicPr preferRelativeResize="0"/>
          <p:nvPr/>
        </p:nvPicPr>
        <p:blipFill rotWithShape="1">
          <a:blip r:embed="rId3">
            <a:alphaModFix/>
          </a:blip>
          <a:srcRect l="19671" t="31247" r="13192" b="26786"/>
          <a:stretch/>
        </p:blipFill>
        <p:spPr>
          <a:xfrm>
            <a:off x="1106225" y="2820925"/>
            <a:ext cx="6968323" cy="20105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6"/>
          <p:cNvSpPr txBox="1">
            <a:spLocks noGrp="1"/>
          </p:cNvSpPr>
          <p:nvPr>
            <p:ph type="title"/>
          </p:nvPr>
        </p:nvSpPr>
        <p:spPr>
          <a:xfrm>
            <a:off x="729450" y="4721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0"/>
              <a:t>10 Class Logistic regression</a:t>
            </a:r>
            <a:endParaRPr sz="1800" b="0"/>
          </a:p>
        </p:txBody>
      </p:sp>
      <p:sp>
        <p:nvSpPr>
          <p:cNvPr id="237" name="Google Shape;237;p3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38" name="Google Shape;238;p36"/>
          <p:cNvPicPr preferRelativeResize="0"/>
          <p:nvPr/>
        </p:nvPicPr>
        <p:blipFill rotWithShape="1">
          <a:blip r:embed="rId3">
            <a:alphaModFix/>
          </a:blip>
          <a:srcRect l="21562" t="25418" r="14453" b="4787"/>
          <a:stretch/>
        </p:blipFill>
        <p:spPr>
          <a:xfrm>
            <a:off x="729450" y="1350150"/>
            <a:ext cx="6975077" cy="35897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7"/>
          <p:cNvSpPr txBox="1">
            <a:spLocks noGrp="1"/>
          </p:cNvSpPr>
          <p:nvPr>
            <p:ph type="title"/>
          </p:nvPr>
        </p:nvSpPr>
        <p:spPr>
          <a:xfrm>
            <a:off x="729450" y="5471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0"/>
              <a:t>Confusion matrix</a:t>
            </a:r>
            <a:endParaRPr sz="1800" b="0"/>
          </a:p>
        </p:txBody>
      </p:sp>
      <p:sp>
        <p:nvSpPr>
          <p:cNvPr id="244" name="Google Shape;244;p3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45" name="Google Shape;245;p37"/>
          <p:cNvPicPr preferRelativeResize="0"/>
          <p:nvPr/>
        </p:nvPicPr>
        <p:blipFill rotWithShape="1">
          <a:blip r:embed="rId3">
            <a:alphaModFix/>
          </a:blip>
          <a:srcRect l="20949" t="49330" r="49401" b="24211"/>
          <a:stretch/>
        </p:blipFill>
        <p:spPr>
          <a:xfrm>
            <a:off x="729450" y="1532325"/>
            <a:ext cx="4703376" cy="28076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8"/>
          <p:cNvSpPr txBox="1">
            <a:spLocks noGrp="1"/>
          </p:cNvSpPr>
          <p:nvPr>
            <p:ph type="title"/>
          </p:nvPr>
        </p:nvSpPr>
        <p:spPr>
          <a:xfrm>
            <a:off x="729450" y="556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0"/>
              <a:t>Over Sampling</a:t>
            </a:r>
            <a:endParaRPr sz="2400" b="0"/>
          </a:p>
        </p:txBody>
      </p:sp>
      <p:sp>
        <p:nvSpPr>
          <p:cNvPr id="251" name="Google Shape;251;p38"/>
          <p:cNvSpPr txBox="1">
            <a:spLocks noGrp="1"/>
          </p:cNvSpPr>
          <p:nvPr>
            <p:ph type="body" idx="1"/>
          </p:nvPr>
        </p:nvSpPr>
        <p:spPr>
          <a:xfrm>
            <a:off x="729450" y="1569800"/>
            <a:ext cx="7688700" cy="2652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222222"/>
              </a:buClr>
              <a:buSzPts val="1400"/>
              <a:buFont typeface="Arial"/>
              <a:buChar char="●"/>
            </a:pPr>
            <a:r>
              <a:rPr lang="en" sz="1400" b="1">
                <a:solidFill>
                  <a:srgbClr val="222222"/>
                </a:solidFill>
                <a:highlight>
                  <a:srgbClr val="FFFFFF"/>
                </a:highlight>
                <a:latin typeface="Arial"/>
                <a:ea typeface="Arial"/>
                <a:cs typeface="Arial"/>
                <a:sym typeface="Arial"/>
              </a:rPr>
              <a:t>Oversampling</a:t>
            </a:r>
            <a:r>
              <a:rPr lang="en" sz="1400">
                <a:solidFill>
                  <a:srgbClr val="222222"/>
                </a:solidFill>
                <a:highlight>
                  <a:srgbClr val="FFFFFF"/>
                </a:highlight>
                <a:latin typeface="Arial"/>
                <a:ea typeface="Arial"/>
                <a:cs typeface="Arial"/>
                <a:sym typeface="Arial"/>
              </a:rPr>
              <a:t> simply replicates randomly the minority class examples. Random oversampling is known to increase the likelihood of occurring overfitting. On the other hand, the major drawback of Random undersampling is that this method can discard useful data.</a:t>
            </a:r>
            <a:endParaRPr sz="1400">
              <a:solidFill>
                <a:srgbClr val="222222"/>
              </a:solidFill>
              <a:highlight>
                <a:srgbClr val="FFFFFF"/>
              </a:highlight>
              <a:latin typeface="Arial"/>
              <a:ea typeface="Arial"/>
              <a:cs typeface="Arial"/>
              <a:sym typeface="Arial"/>
            </a:endParaRPr>
          </a:p>
          <a:p>
            <a:pPr marL="457200" lvl="0" indent="-317500" algn="l" rtl="0">
              <a:spcBef>
                <a:spcPts val="1000"/>
              </a:spcBef>
              <a:spcAft>
                <a:spcPts val="0"/>
              </a:spcAft>
              <a:buClr>
                <a:srgbClr val="222222"/>
              </a:buClr>
              <a:buSzPts val="1400"/>
              <a:buFont typeface="Arial"/>
              <a:buChar char="●"/>
            </a:pPr>
            <a:r>
              <a:rPr lang="en" sz="1400" b="1">
                <a:solidFill>
                  <a:srgbClr val="222222"/>
                </a:solidFill>
                <a:highlight>
                  <a:srgbClr val="FFFFFF"/>
                </a:highlight>
                <a:latin typeface="Arial"/>
                <a:ea typeface="Arial"/>
                <a:cs typeface="Arial"/>
                <a:sym typeface="Arial"/>
              </a:rPr>
              <a:t>SMOTE</a:t>
            </a:r>
            <a:r>
              <a:rPr lang="en" sz="1400">
                <a:solidFill>
                  <a:srgbClr val="222222"/>
                </a:solidFill>
                <a:highlight>
                  <a:srgbClr val="FFFFFF"/>
                </a:highlight>
                <a:latin typeface="Arial"/>
                <a:ea typeface="Arial"/>
                <a:cs typeface="Arial"/>
                <a:sym typeface="Arial"/>
              </a:rPr>
              <a:t> stands for Synthetic Minority Oversampling Technique. This is a statistical technique for increasing the number of cases in your dataset in a balanced way. The module works by generating new instances from existing minority cases that you supply as input.</a:t>
            </a:r>
            <a:endParaRPr sz="1400">
              <a:solidFill>
                <a:srgbClr val="222222"/>
              </a:solidFill>
              <a:highlight>
                <a:srgbClr val="FFFFFF"/>
              </a:highlight>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9"/>
          <p:cNvSpPr txBox="1">
            <a:spLocks noGrp="1"/>
          </p:cNvSpPr>
          <p:nvPr>
            <p:ph type="title"/>
          </p:nvPr>
        </p:nvSpPr>
        <p:spPr>
          <a:xfrm>
            <a:off x="727650" y="5685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0"/>
              <a:t>Synthetic sample class distribution</a:t>
            </a:r>
            <a:endParaRPr sz="1800" b="0"/>
          </a:p>
        </p:txBody>
      </p:sp>
      <p:sp>
        <p:nvSpPr>
          <p:cNvPr id="257" name="Google Shape;257;p3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58" name="Google Shape;258;p39"/>
          <p:cNvPicPr preferRelativeResize="0"/>
          <p:nvPr/>
        </p:nvPicPr>
        <p:blipFill rotWithShape="1">
          <a:blip r:embed="rId3">
            <a:alphaModFix/>
          </a:blip>
          <a:srcRect l="20439" t="24766" r="31251" b="13657"/>
          <a:stretch/>
        </p:blipFill>
        <p:spPr>
          <a:xfrm>
            <a:off x="729450" y="1250150"/>
            <a:ext cx="6438125" cy="38933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0"/>
          <p:cNvSpPr txBox="1">
            <a:spLocks noGrp="1"/>
          </p:cNvSpPr>
          <p:nvPr>
            <p:ph type="title"/>
          </p:nvPr>
        </p:nvSpPr>
        <p:spPr>
          <a:xfrm>
            <a:off x="729450" y="5447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0"/>
              <a:t>Results using Random forest classifier with synthetic data</a:t>
            </a:r>
            <a:endParaRPr sz="1800" b="0"/>
          </a:p>
        </p:txBody>
      </p:sp>
      <p:sp>
        <p:nvSpPr>
          <p:cNvPr id="264" name="Google Shape;264;p4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65" name="Google Shape;265;p40"/>
          <p:cNvPicPr preferRelativeResize="0"/>
          <p:nvPr/>
        </p:nvPicPr>
        <p:blipFill rotWithShape="1">
          <a:blip r:embed="rId3">
            <a:alphaModFix/>
          </a:blip>
          <a:srcRect l="20185" t="25464" r="30206" b="12032"/>
          <a:stretch/>
        </p:blipFill>
        <p:spPr>
          <a:xfrm>
            <a:off x="729450" y="1345400"/>
            <a:ext cx="6319051" cy="37028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1"/>
          <p:cNvSpPr txBox="1">
            <a:spLocks noGrp="1"/>
          </p:cNvSpPr>
          <p:nvPr>
            <p:ph type="title"/>
          </p:nvPr>
        </p:nvSpPr>
        <p:spPr>
          <a:xfrm>
            <a:off x="727650" y="5804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0"/>
              <a:t>Confusion Matrix </a:t>
            </a:r>
            <a:endParaRPr sz="1800" b="0"/>
          </a:p>
        </p:txBody>
      </p:sp>
      <p:sp>
        <p:nvSpPr>
          <p:cNvPr id="271" name="Google Shape;271;p4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72" name="Google Shape;272;p41"/>
          <p:cNvPicPr preferRelativeResize="0"/>
          <p:nvPr/>
        </p:nvPicPr>
        <p:blipFill rotWithShape="1">
          <a:blip r:embed="rId3">
            <a:alphaModFix/>
          </a:blip>
          <a:srcRect l="20186" t="43519" r="49997" b="26850"/>
          <a:stretch/>
        </p:blipFill>
        <p:spPr>
          <a:xfrm>
            <a:off x="727650" y="1613575"/>
            <a:ext cx="5439802" cy="32679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29450" y="6435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Dataset Details</a:t>
            </a:r>
            <a:endParaRPr/>
          </a:p>
        </p:txBody>
      </p:sp>
      <p:sp>
        <p:nvSpPr>
          <p:cNvPr id="99" name="Google Shape;99;p15"/>
          <p:cNvSpPr txBox="1">
            <a:spLocks noGrp="1"/>
          </p:cNvSpPr>
          <p:nvPr>
            <p:ph type="body" idx="1"/>
          </p:nvPr>
        </p:nvSpPr>
        <p:spPr>
          <a:xfrm>
            <a:off x="729450" y="1628825"/>
            <a:ext cx="7688700" cy="31080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Train data set has 8 columns and 40324 rows.</a:t>
            </a:r>
            <a:endParaRPr/>
          </a:p>
          <a:p>
            <a:pPr marL="457200" lvl="0" indent="-311150" algn="l" rtl="0">
              <a:spcBef>
                <a:spcPts val="0"/>
              </a:spcBef>
              <a:spcAft>
                <a:spcPts val="0"/>
              </a:spcAft>
              <a:buSzPts val="1300"/>
              <a:buChar char="●"/>
            </a:pPr>
            <a:r>
              <a:rPr lang="en"/>
              <a:t>Test data set had 7  columns and 13442  rows. </a:t>
            </a:r>
            <a:endParaRPr/>
          </a:p>
          <a:p>
            <a:pPr marL="457200" lvl="0" indent="-311150" algn="l" rtl="0">
              <a:spcBef>
                <a:spcPts val="0"/>
              </a:spcBef>
              <a:spcAft>
                <a:spcPts val="0"/>
              </a:spcAft>
              <a:buSzPts val="1300"/>
              <a:buChar char="●"/>
            </a:pPr>
            <a:r>
              <a:rPr lang="en"/>
              <a:t>Contains 219 missing values.</a:t>
            </a:r>
            <a:endParaRPr/>
          </a:p>
          <a:p>
            <a:pPr marL="457200" lvl="0" indent="-311150" algn="l" rtl="0">
              <a:spcBef>
                <a:spcPts val="0"/>
              </a:spcBef>
              <a:spcAft>
                <a:spcPts val="0"/>
              </a:spcAft>
              <a:buSzPts val="1300"/>
              <a:buChar char="●"/>
            </a:pPr>
            <a:r>
              <a:rPr lang="en"/>
              <a:t>Consists of categorical/alphanumeric values.</a:t>
            </a:r>
            <a:endParaRPr/>
          </a:p>
          <a:p>
            <a:pPr marL="457200" lvl="0" indent="-311150" algn="l" rtl="0">
              <a:spcBef>
                <a:spcPts val="0"/>
              </a:spcBef>
              <a:spcAft>
                <a:spcPts val="0"/>
              </a:spcAft>
              <a:buSzPts val="1300"/>
              <a:buChar char="●"/>
            </a:pPr>
            <a:r>
              <a:rPr lang="en"/>
              <a:t>There are no duplicate values.</a:t>
            </a:r>
            <a:endParaRPr/>
          </a:p>
          <a:p>
            <a:pPr marL="457200" lvl="0" indent="0" algn="l" rtl="0">
              <a:spcBef>
                <a:spcPts val="1600"/>
              </a:spcBef>
              <a:spcAft>
                <a:spcPts val="1600"/>
              </a:spcAft>
              <a:buNone/>
            </a:pPr>
            <a:endParaRPr/>
          </a:p>
        </p:txBody>
      </p:sp>
      <p:pic>
        <p:nvPicPr>
          <p:cNvPr id="100" name="Google Shape;100;p15"/>
          <p:cNvPicPr preferRelativeResize="0"/>
          <p:nvPr/>
        </p:nvPicPr>
        <p:blipFill rotWithShape="1">
          <a:blip r:embed="rId3">
            <a:alphaModFix/>
          </a:blip>
          <a:srcRect l="16339" t="59950" r="13351" b="15712"/>
          <a:stretch/>
        </p:blipFill>
        <p:spPr>
          <a:xfrm>
            <a:off x="936050" y="3006675"/>
            <a:ext cx="7346501" cy="18626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2"/>
          <p:cNvSpPr txBox="1">
            <a:spLocks noGrp="1"/>
          </p:cNvSpPr>
          <p:nvPr>
            <p:ph type="title"/>
          </p:nvPr>
        </p:nvSpPr>
        <p:spPr>
          <a:xfrm>
            <a:off x="567300" y="1266975"/>
            <a:ext cx="8037300" cy="58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pic>
        <p:nvPicPr>
          <p:cNvPr id="278" name="Google Shape;278;p42"/>
          <p:cNvPicPr preferRelativeResize="0"/>
          <p:nvPr/>
        </p:nvPicPr>
        <p:blipFill rotWithShape="1">
          <a:blip r:embed="rId3">
            <a:alphaModFix/>
          </a:blip>
          <a:srcRect l="13489" t="28501" r="31520" b="7276"/>
          <a:stretch/>
        </p:blipFill>
        <p:spPr>
          <a:xfrm>
            <a:off x="803650" y="1512800"/>
            <a:ext cx="7452326" cy="3428376"/>
          </a:xfrm>
          <a:prstGeom prst="rect">
            <a:avLst/>
          </a:prstGeom>
          <a:noFill/>
          <a:ln>
            <a:noFill/>
          </a:ln>
        </p:spPr>
      </p:pic>
      <p:sp>
        <p:nvSpPr>
          <p:cNvPr id="279" name="Google Shape;279;p42"/>
          <p:cNvSpPr txBox="1"/>
          <p:nvPr/>
        </p:nvSpPr>
        <p:spPr>
          <a:xfrm>
            <a:off x="511675" y="633475"/>
            <a:ext cx="8452200" cy="50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2"/>
                </a:solidFill>
                <a:latin typeface="Raleway"/>
                <a:ea typeface="Raleway"/>
                <a:cs typeface="Raleway"/>
                <a:sym typeface="Raleway"/>
              </a:rPr>
              <a:t>Results using Random forest classifier without synthetic data</a:t>
            </a:r>
            <a:endParaRPr sz="1800">
              <a:solidFill>
                <a:schemeClr val="dk2"/>
              </a:solidFill>
              <a:latin typeface="Raleway"/>
              <a:ea typeface="Raleway"/>
              <a:cs typeface="Raleway"/>
              <a:sym typeface="Raleway"/>
            </a:endParaRPr>
          </a:p>
          <a:p>
            <a:pPr marL="0" lvl="0" indent="0" algn="l" rtl="0">
              <a:spcBef>
                <a:spcPts val="0"/>
              </a:spcBef>
              <a:spcAft>
                <a:spcPts val="0"/>
              </a:spcAft>
              <a:buNone/>
            </a:pPr>
            <a:endParaRPr sz="2600">
              <a:solidFill>
                <a:schemeClr val="dk2"/>
              </a:solidFill>
              <a:latin typeface="Raleway"/>
              <a:ea typeface="Raleway"/>
              <a:cs typeface="Raleway"/>
              <a:sym typeface="Raleway"/>
            </a:endParaRPr>
          </a:p>
        </p:txBody>
      </p:sp>
      <p:sp>
        <p:nvSpPr>
          <p:cNvPr id="280" name="Google Shape;280;p42"/>
          <p:cNvSpPr/>
          <p:nvPr/>
        </p:nvSpPr>
        <p:spPr>
          <a:xfrm>
            <a:off x="4822025" y="2818200"/>
            <a:ext cx="2293200" cy="53700"/>
          </a:xfrm>
          <a:prstGeom prst="rect">
            <a:avLst/>
          </a:prstGeom>
          <a:solidFill>
            <a:srgbClr val="D9D9D9"/>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3"/>
          <p:cNvSpPr txBox="1">
            <a:spLocks noGrp="1"/>
          </p:cNvSpPr>
          <p:nvPr>
            <p:ph type="title"/>
          </p:nvPr>
        </p:nvSpPr>
        <p:spPr>
          <a:xfrm>
            <a:off x="727650" y="624050"/>
            <a:ext cx="7688700" cy="48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a:t>Confusion matrix</a:t>
            </a:r>
            <a:endParaRPr b="0"/>
          </a:p>
        </p:txBody>
      </p:sp>
      <p:pic>
        <p:nvPicPr>
          <p:cNvPr id="286" name="Google Shape;286;p43"/>
          <p:cNvPicPr preferRelativeResize="0"/>
          <p:nvPr/>
        </p:nvPicPr>
        <p:blipFill rotWithShape="1">
          <a:blip r:embed="rId3">
            <a:alphaModFix/>
          </a:blip>
          <a:srcRect l="14642" t="47597" r="47015" b="23372"/>
          <a:stretch/>
        </p:blipFill>
        <p:spPr>
          <a:xfrm>
            <a:off x="1087325" y="1673525"/>
            <a:ext cx="6637373" cy="28743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4"/>
          <p:cNvSpPr txBox="1">
            <a:spLocks noGrp="1"/>
          </p:cNvSpPr>
          <p:nvPr>
            <p:ph type="title"/>
          </p:nvPr>
        </p:nvSpPr>
        <p:spPr>
          <a:xfrm>
            <a:off x="727650" y="5900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Naive Bayes</a:t>
            </a:r>
            <a:endParaRPr sz="2400"/>
          </a:p>
        </p:txBody>
      </p:sp>
      <p:sp>
        <p:nvSpPr>
          <p:cNvPr id="292" name="Google Shape;292;p4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93" name="Google Shape;293;p44"/>
          <p:cNvPicPr preferRelativeResize="0"/>
          <p:nvPr/>
        </p:nvPicPr>
        <p:blipFill rotWithShape="1">
          <a:blip r:embed="rId3">
            <a:alphaModFix/>
          </a:blip>
          <a:srcRect l="14411" t="27918" r="16565" b="11666"/>
          <a:stretch/>
        </p:blipFill>
        <p:spPr>
          <a:xfrm>
            <a:off x="727650" y="1544225"/>
            <a:ext cx="6311501" cy="31075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5"/>
          <p:cNvSpPr txBox="1">
            <a:spLocks noGrp="1"/>
          </p:cNvSpPr>
          <p:nvPr>
            <p:ph type="title"/>
          </p:nvPr>
        </p:nvSpPr>
        <p:spPr>
          <a:xfrm>
            <a:off x="729450" y="5471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t>Logistic Regression</a:t>
            </a:r>
            <a:endParaRPr sz="2300"/>
          </a:p>
        </p:txBody>
      </p:sp>
      <p:sp>
        <p:nvSpPr>
          <p:cNvPr id="299" name="Google Shape;299;p4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00" name="Google Shape;300;p45"/>
          <p:cNvPicPr preferRelativeResize="0"/>
          <p:nvPr/>
        </p:nvPicPr>
        <p:blipFill rotWithShape="1">
          <a:blip r:embed="rId3">
            <a:alphaModFix/>
          </a:blip>
          <a:srcRect l="21911" t="25000" r="13166" b="5206"/>
          <a:stretch/>
        </p:blipFill>
        <p:spPr>
          <a:xfrm>
            <a:off x="729450" y="1371600"/>
            <a:ext cx="7688698" cy="35897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6"/>
          <p:cNvSpPr txBox="1">
            <a:spLocks noGrp="1"/>
          </p:cNvSpPr>
          <p:nvPr>
            <p:ph type="title"/>
          </p:nvPr>
        </p:nvSpPr>
        <p:spPr>
          <a:xfrm>
            <a:off x="727650" y="5578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t>Random Forest</a:t>
            </a:r>
            <a:endParaRPr sz="2300"/>
          </a:p>
        </p:txBody>
      </p:sp>
      <p:sp>
        <p:nvSpPr>
          <p:cNvPr id="306" name="Google Shape;306;p4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07" name="Google Shape;307;p46"/>
          <p:cNvPicPr preferRelativeResize="0"/>
          <p:nvPr/>
        </p:nvPicPr>
        <p:blipFill rotWithShape="1">
          <a:blip r:embed="rId3">
            <a:alphaModFix/>
          </a:blip>
          <a:srcRect l="22150" t="31038" r="15153" b="6040"/>
          <a:stretch/>
        </p:blipFill>
        <p:spPr>
          <a:xfrm>
            <a:off x="727650" y="1339450"/>
            <a:ext cx="6666125" cy="36540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7"/>
          <p:cNvSpPr txBox="1">
            <a:spLocks noGrp="1"/>
          </p:cNvSpPr>
          <p:nvPr>
            <p:ph type="title"/>
          </p:nvPr>
        </p:nvSpPr>
        <p:spPr>
          <a:xfrm>
            <a:off x="729450" y="5685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300"/>
              <a:t>Linear SVC</a:t>
            </a:r>
            <a:endParaRPr sz="2200"/>
          </a:p>
        </p:txBody>
      </p:sp>
      <p:sp>
        <p:nvSpPr>
          <p:cNvPr id="313" name="Google Shape;313;p4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14" name="Google Shape;314;p47"/>
          <p:cNvPicPr preferRelativeResize="0"/>
          <p:nvPr/>
        </p:nvPicPr>
        <p:blipFill rotWithShape="1">
          <a:blip r:embed="rId3">
            <a:alphaModFix/>
          </a:blip>
          <a:srcRect l="22032" t="33335" r="14455" b="11455"/>
          <a:stretch/>
        </p:blipFill>
        <p:spPr>
          <a:xfrm>
            <a:off x="729450" y="1307300"/>
            <a:ext cx="7007227" cy="35576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8"/>
          <p:cNvSpPr txBox="1">
            <a:spLocks noGrp="1"/>
          </p:cNvSpPr>
          <p:nvPr>
            <p:ph type="title"/>
          </p:nvPr>
        </p:nvSpPr>
        <p:spPr>
          <a:xfrm>
            <a:off x="727650" y="6114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Model Deployment</a:t>
            </a:r>
            <a:endParaRPr sz="2400"/>
          </a:p>
        </p:txBody>
      </p:sp>
      <p:sp>
        <p:nvSpPr>
          <p:cNvPr id="320" name="Google Shape;320;p48"/>
          <p:cNvSpPr txBox="1">
            <a:spLocks noGrp="1"/>
          </p:cNvSpPr>
          <p:nvPr>
            <p:ph type="body" idx="1"/>
          </p:nvPr>
        </p:nvSpPr>
        <p:spPr>
          <a:xfrm>
            <a:off x="727650" y="1628800"/>
            <a:ext cx="7688700" cy="22611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1000"/>
              </a:spcBef>
              <a:spcAft>
                <a:spcPts val="0"/>
              </a:spcAft>
              <a:buClr>
                <a:srgbClr val="3F3F3F"/>
              </a:buClr>
              <a:buSzPts val="1800"/>
              <a:buFont typeface="Times New Roman"/>
              <a:buChar char="●"/>
            </a:pPr>
            <a:r>
              <a:rPr lang="en" sz="1800">
                <a:solidFill>
                  <a:srgbClr val="3F3F3F"/>
                </a:solidFill>
                <a:latin typeface="Times New Roman"/>
                <a:ea typeface="Times New Roman"/>
                <a:cs typeface="Times New Roman"/>
                <a:sym typeface="Times New Roman"/>
              </a:rPr>
              <a:t>The Model Deployed is</a:t>
            </a:r>
            <a:r>
              <a:rPr lang="en" sz="1800" b="1">
                <a:solidFill>
                  <a:srgbClr val="3F3F3F"/>
                </a:solidFill>
                <a:latin typeface="Times New Roman"/>
                <a:ea typeface="Times New Roman"/>
                <a:cs typeface="Times New Roman"/>
                <a:sym typeface="Times New Roman"/>
              </a:rPr>
              <a:t> Linear SVC.</a:t>
            </a:r>
            <a:endParaRPr sz="1800" b="1">
              <a:solidFill>
                <a:srgbClr val="3F3F3F"/>
              </a:solidFill>
              <a:latin typeface="Times New Roman"/>
              <a:ea typeface="Times New Roman"/>
              <a:cs typeface="Times New Roman"/>
              <a:sym typeface="Times New Roman"/>
            </a:endParaRPr>
          </a:p>
          <a:p>
            <a:pPr marL="457200" lvl="0" indent="-342900" algn="l" rtl="0">
              <a:lnSpc>
                <a:spcPct val="100000"/>
              </a:lnSpc>
              <a:spcBef>
                <a:spcPts val="0"/>
              </a:spcBef>
              <a:spcAft>
                <a:spcPts val="0"/>
              </a:spcAft>
              <a:buClr>
                <a:srgbClr val="3F3F3F"/>
              </a:buClr>
              <a:buSzPts val="1800"/>
              <a:buFont typeface="Times New Roman"/>
              <a:buChar char="●"/>
            </a:pPr>
            <a:r>
              <a:rPr lang="en" sz="1800">
                <a:solidFill>
                  <a:srgbClr val="3F3F3F"/>
                </a:solidFill>
                <a:latin typeface="Times New Roman"/>
                <a:ea typeface="Times New Roman"/>
                <a:cs typeface="Times New Roman"/>
                <a:sym typeface="Times New Roman"/>
              </a:rPr>
              <a:t>For deployment we have create two files like </a:t>
            </a:r>
            <a:r>
              <a:rPr lang="en" sz="1800" b="1">
                <a:solidFill>
                  <a:srgbClr val="3F3F3F"/>
                </a:solidFill>
                <a:latin typeface="Times New Roman"/>
                <a:ea typeface="Times New Roman"/>
                <a:cs typeface="Times New Roman"/>
                <a:sym typeface="Times New Roman"/>
              </a:rPr>
              <a:t>app.py </a:t>
            </a:r>
            <a:r>
              <a:rPr lang="en" sz="1800">
                <a:solidFill>
                  <a:srgbClr val="3F3F3F"/>
                </a:solidFill>
                <a:latin typeface="Times New Roman"/>
                <a:ea typeface="Times New Roman"/>
                <a:cs typeface="Times New Roman"/>
                <a:sym typeface="Times New Roman"/>
              </a:rPr>
              <a:t>and</a:t>
            </a:r>
            <a:r>
              <a:rPr lang="en" sz="1800" b="1">
                <a:solidFill>
                  <a:srgbClr val="3F3F3F"/>
                </a:solidFill>
                <a:latin typeface="Times New Roman"/>
                <a:ea typeface="Times New Roman"/>
                <a:cs typeface="Times New Roman"/>
                <a:sym typeface="Times New Roman"/>
              </a:rPr>
              <a:t> server.py</a:t>
            </a:r>
            <a:endParaRPr sz="1800" b="1">
              <a:solidFill>
                <a:srgbClr val="3F3F3F"/>
              </a:solidFill>
              <a:latin typeface="Times New Roman"/>
              <a:ea typeface="Times New Roman"/>
              <a:cs typeface="Times New Roman"/>
              <a:sym typeface="Times New Roman"/>
            </a:endParaRPr>
          </a:p>
          <a:p>
            <a:pPr marL="457200" lvl="0" indent="-342900" algn="l" rtl="0">
              <a:lnSpc>
                <a:spcPct val="100000"/>
              </a:lnSpc>
              <a:spcBef>
                <a:spcPts val="0"/>
              </a:spcBef>
              <a:spcAft>
                <a:spcPts val="0"/>
              </a:spcAft>
              <a:buClr>
                <a:srgbClr val="3F3F3F"/>
              </a:buClr>
              <a:buSzPts val="1800"/>
              <a:buFont typeface="Times New Roman"/>
              <a:buChar char="●"/>
            </a:pPr>
            <a:r>
              <a:rPr lang="en" sz="1800" b="1">
                <a:solidFill>
                  <a:srgbClr val="3F3F3F"/>
                </a:solidFill>
                <a:latin typeface="Times New Roman"/>
                <a:ea typeface="Times New Roman"/>
                <a:cs typeface="Times New Roman"/>
                <a:sym typeface="Times New Roman"/>
              </a:rPr>
              <a:t>Model.pkl </a:t>
            </a:r>
            <a:r>
              <a:rPr lang="en" sz="1800">
                <a:solidFill>
                  <a:srgbClr val="3F3F3F"/>
                </a:solidFill>
                <a:latin typeface="Times New Roman"/>
                <a:ea typeface="Times New Roman"/>
                <a:cs typeface="Times New Roman"/>
                <a:sym typeface="Times New Roman"/>
              </a:rPr>
              <a:t>file is also created.</a:t>
            </a:r>
            <a:endParaRPr sz="1800">
              <a:solidFill>
                <a:srgbClr val="3F3F3F"/>
              </a:solidFill>
              <a:latin typeface="Times New Roman"/>
              <a:ea typeface="Times New Roman"/>
              <a:cs typeface="Times New Roman"/>
              <a:sym typeface="Times New Roman"/>
            </a:endParaRPr>
          </a:p>
          <a:p>
            <a:pPr marL="0" lvl="0" indent="0" algn="l" rtl="0">
              <a:lnSpc>
                <a:spcPct val="100000"/>
              </a:lnSpc>
              <a:spcBef>
                <a:spcPts val="1000"/>
              </a:spcBef>
              <a:spcAft>
                <a:spcPts val="0"/>
              </a:spcAft>
              <a:buNone/>
            </a:pPr>
            <a:endParaRPr sz="1800">
              <a:solidFill>
                <a:srgbClr val="3F3F3F"/>
              </a:solidFill>
              <a:latin typeface="Times New Roman"/>
              <a:ea typeface="Times New Roman"/>
              <a:cs typeface="Times New Roman"/>
              <a:sym typeface="Times New Roman"/>
            </a:endParaRPr>
          </a:p>
        </p:txBody>
      </p:sp>
      <p:pic>
        <p:nvPicPr>
          <p:cNvPr id="321" name="Google Shape;321;p48"/>
          <p:cNvPicPr preferRelativeResize="0"/>
          <p:nvPr/>
        </p:nvPicPr>
        <p:blipFill rotWithShape="1">
          <a:blip r:embed="rId3">
            <a:alphaModFix/>
          </a:blip>
          <a:srcRect l="21446" t="65220" r="43162" b="24374"/>
          <a:stretch/>
        </p:blipFill>
        <p:spPr>
          <a:xfrm>
            <a:off x="953700" y="3075375"/>
            <a:ext cx="4854173" cy="996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9"/>
          <p:cNvSpPr txBox="1">
            <a:spLocks noGrp="1"/>
          </p:cNvSpPr>
          <p:nvPr>
            <p:ph type="title"/>
          </p:nvPr>
        </p:nvSpPr>
        <p:spPr>
          <a:xfrm>
            <a:off x="729450" y="5471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Deployment using flask</a:t>
            </a:r>
            <a:endParaRPr sz="2400"/>
          </a:p>
        </p:txBody>
      </p:sp>
      <p:sp>
        <p:nvSpPr>
          <p:cNvPr id="327" name="Google Shape;327;p49"/>
          <p:cNvSpPr txBox="1">
            <a:spLocks noGrp="1"/>
          </p:cNvSpPr>
          <p:nvPr>
            <p:ph type="body" idx="1"/>
          </p:nvPr>
        </p:nvSpPr>
        <p:spPr>
          <a:xfrm>
            <a:off x="729450" y="1564475"/>
            <a:ext cx="7688700" cy="277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rgbClr val="000000"/>
                </a:solidFill>
              </a:rPr>
              <a:t>Flask File creation:</a:t>
            </a:r>
            <a:endParaRPr sz="1500" b="1">
              <a:solidFill>
                <a:srgbClr val="000000"/>
              </a:solidFill>
            </a:endParaRPr>
          </a:p>
          <a:p>
            <a:pPr marL="457200" lvl="0" indent="-323850" algn="l" rtl="0">
              <a:spcBef>
                <a:spcPts val="1600"/>
              </a:spcBef>
              <a:spcAft>
                <a:spcPts val="0"/>
              </a:spcAft>
              <a:buClr>
                <a:srgbClr val="000000"/>
              </a:buClr>
              <a:buSzPts val="1500"/>
              <a:buChar char="●"/>
            </a:pPr>
            <a:r>
              <a:rPr lang="en" sz="1500">
                <a:solidFill>
                  <a:srgbClr val="000000"/>
                </a:solidFill>
              </a:rPr>
              <a:t>Second file named server.py in this we have import flask</a:t>
            </a:r>
            <a:endParaRPr sz="1500">
              <a:solidFill>
                <a:srgbClr val="000000"/>
              </a:solidFill>
            </a:endParaRPr>
          </a:p>
          <a:p>
            <a:pPr marL="457200" lvl="0" indent="-323850" algn="l" rtl="0">
              <a:spcBef>
                <a:spcPts val="0"/>
              </a:spcBef>
              <a:spcAft>
                <a:spcPts val="0"/>
              </a:spcAft>
              <a:buClr>
                <a:srgbClr val="000000"/>
              </a:buClr>
              <a:buSzPts val="1500"/>
              <a:buChar char="●"/>
            </a:pPr>
            <a:r>
              <a:rPr lang="en" sz="1500">
                <a:solidFill>
                  <a:srgbClr val="000000"/>
                </a:solidFill>
              </a:rPr>
              <a:t>Using @app.route(‘/’) url to execute homepage function which named as DOCTYPE.html</a:t>
            </a:r>
            <a:endParaRPr sz="1500">
              <a:solidFill>
                <a:srgbClr val="000000"/>
              </a:solidFill>
            </a:endParaRPr>
          </a:p>
          <a:p>
            <a:pPr marL="457200" lvl="0" indent="-323850" algn="l" rtl="0">
              <a:spcBef>
                <a:spcPts val="0"/>
              </a:spcBef>
              <a:spcAft>
                <a:spcPts val="0"/>
              </a:spcAft>
              <a:buClr>
                <a:srgbClr val="000000"/>
              </a:buClr>
              <a:buSzPts val="1500"/>
              <a:buChar char="●"/>
            </a:pPr>
            <a:r>
              <a:rPr lang="en" sz="1500">
                <a:solidFill>
                  <a:srgbClr val="000000"/>
                </a:solidFill>
              </a:rPr>
              <a:t>Using @app.route(‘/predict’, mothods=[‘post’]) transfer data to server and provide input</a:t>
            </a:r>
            <a:endParaRPr sz="1500">
              <a:solidFill>
                <a:srgbClr val="000000"/>
              </a:solidFill>
            </a:endParaRPr>
          </a:p>
          <a:p>
            <a:pPr marL="457200" lvl="0" indent="-323850" algn="l" rtl="0">
              <a:spcBef>
                <a:spcPts val="0"/>
              </a:spcBef>
              <a:spcAft>
                <a:spcPts val="0"/>
              </a:spcAft>
              <a:buClr>
                <a:srgbClr val="000000"/>
              </a:buClr>
              <a:buSzPts val="1500"/>
              <a:buChar char="●"/>
            </a:pPr>
            <a:r>
              <a:rPr lang="en" sz="1500">
                <a:solidFill>
                  <a:srgbClr val="000000"/>
                </a:solidFill>
              </a:rPr>
              <a:t>After that we have Predict using this link http://127.0.0.1:5000/</a:t>
            </a:r>
            <a:endParaRPr sz="1500">
              <a:solidFill>
                <a:srgbClr val="000000"/>
              </a:solidFill>
            </a:endParaRPr>
          </a:p>
          <a:p>
            <a:pPr marL="0" lvl="0" indent="0" algn="l" rtl="0">
              <a:spcBef>
                <a:spcPts val="1600"/>
              </a:spcBef>
              <a:spcAft>
                <a:spcPts val="0"/>
              </a:spcAft>
              <a:buNone/>
            </a:pPr>
            <a:r>
              <a:rPr lang="en"/>
              <a:t> </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0"/>
          <p:cNvSpPr txBox="1">
            <a:spLocks noGrp="1"/>
          </p:cNvSpPr>
          <p:nvPr>
            <p:ph type="title"/>
          </p:nvPr>
        </p:nvSpPr>
        <p:spPr>
          <a:xfrm>
            <a:off x="729450" y="5364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b="0"/>
              <a:t>Results:</a:t>
            </a:r>
            <a:endParaRPr sz="2200" b="0"/>
          </a:p>
        </p:txBody>
      </p:sp>
      <p:sp>
        <p:nvSpPr>
          <p:cNvPr id="333" name="Google Shape;333;p50"/>
          <p:cNvSpPr txBox="1">
            <a:spLocks noGrp="1"/>
          </p:cNvSpPr>
          <p:nvPr>
            <p:ph type="body" idx="1"/>
          </p:nvPr>
        </p:nvSpPr>
        <p:spPr>
          <a:xfrm>
            <a:off x="729450" y="1457325"/>
            <a:ext cx="8414700" cy="28827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b="1"/>
              <a:t>Input										Output		</a:t>
            </a:r>
            <a:endParaRPr sz="1600" b="1"/>
          </a:p>
        </p:txBody>
      </p:sp>
      <p:pic>
        <p:nvPicPr>
          <p:cNvPr id="334" name="Google Shape;334;p50"/>
          <p:cNvPicPr preferRelativeResize="0"/>
          <p:nvPr/>
        </p:nvPicPr>
        <p:blipFill rotWithShape="1">
          <a:blip r:embed="rId3">
            <a:alphaModFix/>
          </a:blip>
          <a:srcRect l="32108" t="27705" r="23714" b="32084"/>
          <a:stretch/>
        </p:blipFill>
        <p:spPr>
          <a:xfrm>
            <a:off x="729450" y="2271750"/>
            <a:ext cx="4039800" cy="2068224"/>
          </a:xfrm>
          <a:prstGeom prst="rect">
            <a:avLst/>
          </a:prstGeom>
          <a:noFill/>
          <a:ln>
            <a:noFill/>
          </a:ln>
        </p:spPr>
      </p:pic>
      <p:pic>
        <p:nvPicPr>
          <p:cNvPr id="335" name="Google Shape;335;p50"/>
          <p:cNvPicPr preferRelativeResize="0"/>
          <p:nvPr/>
        </p:nvPicPr>
        <p:blipFill rotWithShape="1">
          <a:blip r:embed="rId4">
            <a:alphaModFix/>
          </a:blip>
          <a:srcRect l="32695" t="12293" r="24766" b="49998"/>
          <a:stretch/>
        </p:blipFill>
        <p:spPr>
          <a:xfrm>
            <a:off x="5132775" y="2271750"/>
            <a:ext cx="3889776" cy="206822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51"/>
          <p:cNvSpPr txBox="1">
            <a:spLocks noGrp="1"/>
          </p:cNvSpPr>
          <p:nvPr>
            <p:ph type="title"/>
          </p:nvPr>
        </p:nvSpPr>
        <p:spPr>
          <a:xfrm>
            <a:off x="727650" y="1961250"/>
            <a:ext cx="7688700" cy="100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r>
              <a:rPr lang="en" sz="4600">
                <a:latin typeface="Comic Sans MS"/>
                <a:ea typeface="Comic Sans MS"/>
                <a:cs typeface="Comic Sans MS"/>
                <a:sym typeface="Comic Sans MS"/>
              </a:rPr>
              <a:t>THANK YOU</a:t>
            </a:r>
            <a:endParaRPr sz="4600">
              <a:latin typeface="Comic Sans MS"/>
              <a:ea typeface="Comic Sans MS"/>
              <a:cs typeface="Comic Sans MS"/>
              <a:sym typeface="Comic Sans M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body" idx="1"/>
          </p:nvPr>
        </p:nvSpPr>
        <p:spPr>
          <a:xfrm>
            <a:off x="727650" y="1237625"/>
            <a:ext cx="7688700" cy="3723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latin typeface="Arial"/>
                <a:ea typeface="Arial"/>
                <a:cs typeface="Arial"/>
                <a:sym typeface="Arial"/>
              </a:rPr>
              <a:t>1) These are the explanations for variables.</a:t>
            </a:r>
            <a:endParaRPr>
              <a:latin typeface="Arial"/>
              <a:ea typeface="Arial"/>
              <a:cs typeface="Arial"/>
              <a:sym typeface="Arial"/>
            </a:endParaRPr>
          </a:p>
          <a:p>
            <a:pPr marL="457200" lvl="0" indent="-311150" algn="l" rtl="0">
              <a:spcBef>
                <a:spcPts val="1200"/>
              </a:spcBef>
              <a:spcAft>
                <a:spcPts val="0"/>
              </a:spcAft>
              <a:buClr>
                <a:schemeClr val="accent1"/>
              </a:buClr>
              <a:buSzPts val="1300"/>
              <a:buFont typeface="Arial"/>
              <a:buChar char="●"/>
            </a:pPr>
            <a:r>
              <a:rPr lang="en">
                <a:latin typeface="Arial"/>
                <a:ea typeface="Arial"/>
                <a:cs typeface="Arial"/>
                <a:sym typeface="Arial"/>
              </a:rPr>
              <a:t>drugName (object): name of drug.</a:t>
            </a:r>
            <a:endParaRPr>
              <a:latin typeface="Arial"/>
              <a:ea typeface="Arial"/>
              <a:cs typeface="Arial"/>
              <a:sym typeface="Arial"/>
            </a:endParaRPr>
          </a:p>
          <a:p>
            <a:pPr marL="457200" lvl="0" indent="-311150" algn="l" rtl="0">
              <a:spcBef>
                <a:spcPts val="0"/>
              </a:spcBef>
              <a:spcAft>
                <a:spcPts val="0"/>
              </a:spcAft>
              <a:buClr>
                <a:schemeClr val="accent1"/>
              </a:buClr>
              <a:buSzPts val="1300"/>
              <a:buFont typeface="Arial"/>
              <a:buChar char="●"/>
            </a:pPr>
            <a:r>
              <a:rPr lang="en">
                <a:latin typeface="Arial"/>
                <a:ea typeface="Arial"/>
                <a:cs typeface="Arial"/>
                <a:sym typeface="Arial"/>
              </a:rPr>
              <a:t>condition (object): name of condition.</a:t>
            </a:r>
            <a:endParaRPr>
              <a:latin typeface="Arial"/>
              <a:ea typeface="Arial"/>
              <a:cs typeface="Arial"/>
              <a:sym typeface="Arial"/>
            </a:endParaRPr>
          </a:p>
          <a:p>
            <a:pPr marL="457200" lvl="0" indent="-311150" algn="l" rtl="0">
              <a:spcBef>
                <a:spcPts val="0"/>
              </a:spcBef>
              <a:spcAft>
                <a:spcPts val="0"/>
              </a:spcAft>
              <a:buClr>
                <a:schemeClr val="accent1"/>
              </a:buClr>
              <a:buSzPts val="1300"/>
              <a:buFont typeface="Arial"/>
              <a:buChar char="●"/>
            </a:pPr>
            <a:r>
              <a:rPr lang="en">
                <a:latin typeface="Arial"/>
                <a:ea typeface="Arial"/>
                <a:cs typeface="Arial"/>
                <a:sym typeface="Arial"/>
              </a:rPr>
              <a:t>review (object): patient review.</a:t>
            </a:r>
            <a:endParaRPr>
              <a:latin typeface="Arial"/>
              <a:ea typeface="Arial"/>
              <a:cs typeface="Arial"/>
              <a:sym typeface="Arial"/>
            </a:endParaRPr>
          </a:p>
          <a:p>
            <a:pPr marL="457200" lvl="0" indent="-311150" algn="l" rtl="0">
              <a:spcBef>
                <a:spcPts val="0"/>
              </a:spcBef>
              <a:spcAft>
                <a:spcPts val="0"/>
              </a:spcAft>
              <a:buClr>
                <a:schemeClr val="accent1"/>
              </a:buClr>
              <a:buSzPts val="1300"/>
              <a:buFont typeface="Arial"/>
              <a:buChar char="●"/>
            </a:pPr>
            <a:r>
              <a:rPr lang="en">
                <a:latin typeface="Arial"/>
                <a:ea typeface="Arial"/>
                <a:cs typeface="Arial"/>
                <a:sym typeface="Arial"/>
              </a:rPr>
              <a:t>rating (numerical): 10 star rating by patient.</a:t>
            </a:r>
            <a:endParaRPr>
              <a:latin typeface="Arial"/>
              <a:ea typeface="Arial"/>
              <a:cs typeface="Arial"/>
              <a:sym typeface="Arial"/>
            </a:endParaRPr>
          </a:p>
          <a:p>
            <a:pPr marL="457200" lvl="0" indent="-311150" algn="l" rtl="0">
              <a:spcBef>
                <a:spcPts val="0"/>
              </a:spcBef>
              <a:spcAft>
                <a:spcPts val="0"/>
              </a:spcAft>
              <a:buClr>
                <a:schemeClr val="accent1"/>
              </a:buClr>
              <a:buSzPts val="1300"/>
              <a:buFont typeface="Arial"/>
              <a:buChar char="●"/>
            </a:pPr>
            <a:r>
              <a:rPr lang="en">
                <a:latin typeface="Arial"/>
                <a:ea typeface="Arial"/>
                <a:cs typeface="Arial"/>
                <a:sym typeface="Arial"/>
              </a:rPr>
              <a:t>date (object): date of review entry.</a:t>
            </a:r>
            <a:endParaRPr>
              <a:latin typeface="Arial"/>
              <a:ea typeface="Arial"/>
              <a:cs typeface="Arial"/>
              <a:sym typeface="Arial"/>
            </a:endParaRPr>
          </a:p>
          <a:p>
            <a:pPr marL="457200" lvl="0" indent="-311150" algn="l" rtl="0">
              <a:spcBef>
                <a:spcPts val="0"/>
              </a:spcBef>
              <a:spcAft>
                <a:spcPts val="0"/>
              </a:spcAft>
              <a:buClr>
                <a:schemeClr val="accent1"/>
              </a:buClr>
              <a:buSzPts val="1300"/>
              <a:buFont typeface="Arial"/>
              <a:buChar char="●"/>
            </a:pPr>
            <a:r>
              <a:rPr lang="en">
                <a:latin typeface="Arial"/>
                <a:ea typeface="Arial"/>
                <a:cs typeface="Arial"/>
                <a:sym typeface="Arial"/>
              </a:rPr>
              <a:t>usefulCount (numerical): number of users who found review useful.</a:t>
            </a:r>
            <a:endParaRPr>
              <a:latin typeface="Arial"/>
              <a:ea typeface="Arial"/>
              <a:cs typeface="Arial"/>
              <a:sym typeface="Arial"/>
            </a:endParaRPr>
          </a:p>
          <a:p>
            <a:pPr marL="457200" lvl="0" indent="-295275" algn="l" rtl="0">
              <a:spcBef>
                <a:spcPts val="0"/>
              </a:spcBef>
              <a:spcAft>
                <a:spcPts val="0"/>
              </a:spcAft>
              <a:buClr>
                <a:srgbClr val="000000"/>
              </a:buClr>
              <a:buSzPts val="1050"/>
              <a:buFont typeface="Arial"/>
              <a:buChar char="●"/>
            </a:pPr>
            <a:r>
              <a:rPr lang="en">
                <a:latin typeface="Arial"/>
                <a:ea typeface="Arial"/>
                <a:cs typeface="Arial"/>
                <a:sym typeface="Arial"/>
              </a:rPr>
              <a:t>Output(object):Whether the drug has side-effects or not i,e.,Yes or no</a:t>
            </a:r>
            <a:endParaRPr>
              <a:latin typeface="Arial"/>
              <a:ea typeface="Arial"/>
              <a:cs typeface="Arial"/>
              <a:sym typeface="Arial"/>
            </a:endParaRPr>
          </a:p>
          <a:p>
            <a:pPr marL="0" lvl="0" indent="0" algn="l" rtl="0">
              <a:spcBef>
                <a:spcPts val="1500"/>
              </a:spcBef>
              <a:spcAft>
                <a:spcPts val="0"/>
              </a:spcAft>
              <a:buNone/>
            </a:pPr>
            <a:r>
              <a:rPr lang="en">
                <a:highlight>
                  <a:srgbClr val="FFFFFF"/>
                </a:highlight>
                <a:latin typeface="Arial"/>
                <a:ea typeface="Arial"/>
                <a:cs typeface="Arial"/>
                <a:sym typeface="Arial"/>
              </a:rPr>
              <a:t>2) The train set is almost exactly 3 times as big as the test set. This is a typical 75:25 train:test split</a:t>
            </a:r>
            <a:r>
              <a:rPr lang="en" sz="1050">
                <a:solidFill>
                  <a:srgbClr val="000000"/>
                </a:solidFill>
                <a:highlight>
                  <a:srgbClr val="FFFFFF"/>
                </a:highlight>
                <a:latin typeface="Arial"/>
                <a:ea typeface="Arial"/>
                <a:cs typeface="Arial"/>
                <a:sym typeface="Arial"/>
              </a:rPr>
              <a:t>.</a:t>
            </a:r>
            <a:endParaRPr>
              <a:solidFill>
                <a:srgbClr val="000000"/>
              </a:solidFill>
              <a:highlight>
                <a:srgbClr val="FFFFFF"/>
              </a:highlight>
            </a:endParaRPr>
          </a:p>
          <a:p>
            <a:pPr marL="0" lvl="0" indent="0" algn="l" rtl="0">
              <a:spcBef>
                <a:spcPts val="1500"/>
              </a:spcBef>
              <a:spcAft>
                <a:spcPts val="0"/>
              </a:spcAft>
              <a:buNone/>
            </a:pPr>
            <a:r>
              <a:rPr lang="en">
                <a:solidFill>
                  <a:srgbClr val="000000"/>
                </a:solidFill>
                <a:highlight>
                  <a:srgbClr val="FFFFFF"/>
                </a:highlight>
              </a:rPr>
              <a:t>3) </a:t>
            </a:r>
            <a:r>
              <a:rPr lang="en">
                <a:highlight>
                  <a:srgbClr val="FFFFFF"/>
                </a:highlight>
              </a:rPr>
              <a:t>There are 2419 drugs and  674 conditions listed in the data set respectively. </a:t>
            </a:r>
            <a:endParaRPr>
              <a:highlight>
                <a:srgbClr val="FFFFFF"/>
              </a:highlight>
            </a:endParaRPr>
          </a:p>
          <a:p>
            <a:pPr marL="0" lvl="0" indent="0" algn="l" rtl="0">
              <a:spcBef>
                <a:spcPts val="1500"/>
              </a:spcBef>
              <a:spcAft>
                <a:spcPts val="0"/>
              </a:spcAft>
              <a:buNone/>
            </a:pPr>
            <a:endParaRPr>
              <a:highlight>
                <a:srgbClr val="FFFFFF"/>
              </a:highlight>
            </a:endParaRPr>
          </a:p>
          <a:p>
            <a:pPr marL="0" lvl="0" indent="0" algn="l" rtl="0">
              <a:spcBef>
                <a:spcPts val="1500"/>
              </a:spcBef>
              <a:spcAft>
                <a:spcPts val="1500"/>
              </a:spcAft>
              <a:buNone/>
            </a:pPr>
            <a:endParaRPr>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729450" y="5149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EDA</a:t>
            </a:r>
            <a:endParaRPr/>
          </a:p>
        </p:txBody>
      </p:sp>
      <p:sp>
        <p:nvSpPr>
          <p:cNvPr id="111" name="Google Shape;111;p17"/>
          <p:cNvSpPr txBox="1">
            <a:spLocks noGrp="1"/>
          </p:cNvSpPr>
          <p:nvPr>
            <p:ph type="body" idx="1"/>
          </p:nvPr>
        </p:nvSpPr>
        <p:spPr>
          <a:xfrm>
            <a:off x="729450" y="1350200"/>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Summary of the data set</a:t>
            </a:r>
            <a:endParaRPr/>
          </a:p>
          <a:p>
            <a:pPr marL="457200" lvl="0" indent="-311150" algn="l" rtl="0">
              <a:spcBef>
                <a:spcPts val="1600"/>
              </a:spcBef>
              <a:spcAft>
                <a:spcPts val="0"/>
              </a:spcAft>
              <a:buSzPts val="1300"/>
              <a:buChar char="●"/>
            </a:pPr>
            <a:r>
              <a:rPr lang="en"/>
              <a:t>train.describe()</a:t>
            </a:r>
            <a:endParaRPr/>
          </a:p>
          <a:p>
            <a:pPr marL="457200" lvl="0" indent="-311150" algn="l" rtl="0">
              <a:spcBef>
                <a:spcPts val="0"/>
              </a:spcBef>
              <a:spcAft>
                <a:spcPts val="0"/>
              </a:spcAft>
              <a:buSzPts val="1300"/>
              <a:buChar char="●"/>
            </a:pPr>
            <a:endParaRPr/>
          </a:p>
        </p:txBody>
      </p:sp>
      <p:pic>
        <p:nvPicPr>
          <p:cNvPr id="112" name="Google Shape;112;p17"/>
          <p:cNvPicPr preferRelativeResize="0"/>
          <p:nvPr/>
        </p:nvPicPr>
        <p:blipFill>
          <a:blip r:embed="rId3">
            <a:alphaModFix/>
          </a:blip>
          <a:stretch>
            <a:fillRect/>
          </a:stretch>
        </p:blipFill>
        <p:spPr>
          <a:xfrm>
            <a:off x="1693074" y="2237200"/>
            <a:ext cx="4367225" cy="2671300"/>
          </a:xfrm>
          <a:prstGeom prst="rect">
            <a:avLst/>
          </a:prstGeom>
          <a:solidFill>
            <a:schemeClr val="accent2"/>
          </a:solidFill>
          <a:ln>
            <a:solidFill>
              <a:schemeClr val="accent1"/>
            </a:solid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8"/>
          <p:cNvSpPr txBox="1">
            <a:spLocks noGrp="1"/>
          </p:cNvSpPr>
          <p:nvPr>
            <p:ph type="body" idx="1"/>
          </p:nvPr>
        </p:nvSpPr>
        <p:spPr>
          <a:xfrm>
            <a:off x="727650" y="127372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The following Histogram shows the top 10 conditions that people are suffering from.</a:t>
            </a:r>
            <a:endParaRPr/>
          </a:p>
        </p:txBody>
      </p:sp>
      <p:pic>
        <p:nvPicPr>
          <p:cNvPr id="118" name="Google Shape;118;p18"/>
          <p:cNvPicPr preferRelativeResize="0"/>
          <p:nvPr/>
        </p:nvPicPr>
        <p:blipFill>
          <a:blip r:embed="rId3">
            <a:alphaModFix/>
          </a:blip>
          <a:stretch>
            <a:fillRect/>
          </a:stretch>
        </p:blipFill>
        <p:spPr>
          <a:xfrm>
            <a:off x="373800" y="1805155"/>
            <a:ext cx="5406350" cy="3137926"/>
          </a:xfrm>
          <a:prstGeom prst="rect">
            <a:avLst/>
          </a:prstGeom>
          <a:noFill/>
          <a:ln>
            <a:solidFill>
              <a:schemeClr val="accent1"/>
            </a:solidFill>
          </a:ln>
        </p:spPr>
      </p:pic>
      <p:sp>
        <p:nvSpPr>
          <p:cNvPr id="119" name="Google Shape;119;p18"/>
          <p:cNvSpPr txBox="1"/>
          <p:nvPr/>
        </p:nvSpPr>
        <p:spPr>
          <a:xfrm>
            <a:off x="6043448" y="1922538"/>
            <a:ext cx="3026980" cy="2541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dirty="0">
                <a:highlight>
                  <a:srgbClr val="FFFFFF"/>
                </a:highlight>
                <a:latin typeface="Lato"/>
                <a:ea typeface="Lato"/>
                <a:cs typeface="Lato"/>
                <a:sym typeface="Lato"/>
              </a:rPr>
              <a:t>Birth Control      	7233</a:t>
            </a:r>
            <a:endParaRPr dirty="0">
              <a:highlight>
                <a:srgbClr val="FFFFFF"/>
              </a:highlight>
              <a:latin typeface="Lato"/>
              <a:ea typeface="Lato"/>
              <a:cs typeface="Lato"/>
              <a:sym typeface="Lato"/>
            </a:endParaRPr>
          </a:p>
          <a:p>
            <a:pPr marL="0" lvl="0" indent="0" algn="l" rtl="0">
              <a:spcBef>
                <a:spcPts val="0"/>
              </a:spcBef>
              <a:spcAft>
                <a:spcPts val="0"/>
              </a:spcAft>
              <a:buNone/>
            </a:pPr>
            <a:r>
              <a:rPr lang="en" dirty="0">
                <a:highlight>
                  <a:srgbClr val="FFFFFF"/>
                </a:highlight>
                <a:latin typeface="Lato"/>
                <a:ea typeface="Lato"/>
                <a:cs typeface="Lato"/>
                <a:sym typeface="Lato"/>
              </a:rPr>
              <a:t>Depression         	2346</a:t>
            </a:r>
            <a:endParaRPr dirty="0">
              <a:highlight>
                <a:srgbClr val="FFFFFF"/>
              </a:highlight>
              <a:latin typeface="Lato"/>
              <a:ea typeface="Lato"/>
              <a:cs typeface="Lato"/>
              <a:sym typeface="Lato"/>
            </a:endParaRPr>
          </a:p>
          <a:p>
            <a:r>
              <a:rPr lang="en" dirty="0">
                <a:highlight>
                  <a:srgbClr val="FFFFFF"/>
                </a:highlight>
                <a:latin typeface="Lato"/>
                <a:ea typeface="Lato"/>
                <a:cs typeface="Lato"/>
                <a:sym typeface="Lato"/>
              </a:rPr>
              <a:t>Pain             </a:t>
            </a:r>
            <a:r>
              <a:rPr lang="en" dirty="0" smtClean="0">
                <a:highlight>
                  <a:srgbClr val="FFFFFF"/>
                </a:highlight>
                <a:latin typeface="Lato"/>
                <a:ea typeface="Lato"/>
                <a:cs typeface="Lato"/>
                <a:sym typeface="Lato"/>
              </a:rPr>
              <a:t>  	</a:t>
            </a:r>
            <a:r>
              <a:rPr lang="en" dirty="0" smtClean="0">
                <a:highlight>
                  <a:srgbClr val="FFFFFF"/>
                </a:highlight>
                <a:latin typeface="Lato"/>
                <a:ea typeface="Lato"/>
                <a:cs typeface="Lato"/>
                <a:sym typeface="Lato"/>
              </a:rPr>
              <a:t>1538</a:t>
            </a:r>
          </a:p>
          <a:p>
            <a:pPr marL="0" lvl="0" indent="0" algn="l" rtl="0">
              <a:spcBef>
                <a:spcPts val="0"/>
              </a:spcBef>
              <a:spcAft>
                <a:spcPts val="0"/>
              </a:spcAft>
              <a:buNone/>
            </a:pPr>
            <a:r>
              <a:rPr lang="en" dirty="0" smtClean="0">
                <a:highlight>
                  <a:srgbClr val="FFFFFF"/>
                </a:highlight>
                <a:latin typeface="Lato"/>
                <a:ea typeface="Lato"/>
                <a:cs typeface="Lato"/>
                <a:sym typeface="Lato"/>
              </a:rPr>
              <a:t> Anxiety            	1457</a:t>
            </a:r>
            <a:endParaRPr dirty="0" smtClean="0">
              <a:highlight>
                <a:srgbClr val="FFFFFF"/>
              </a:highlight>
              <a:latin typeface="Lato"/>
              <a:ea typeface="Lato"/>
              <a:cs typeface="Lato"/>
              <a:sym typeface="Lato"/>
            </a:endParaRPr>
          </a:p>
          <a:p>
            <a:pPr marL="0" lvl="0" indent="0" algn="l" rtl="0">
              <a:spcBef>
                <a:spcPts val="0"/>
              </a:spcBef>
              <a:spcAft>
                <a:spcPts val="0"/>
              </a:spcAft>
              <a:buNone/>
            </a:pPr>
            <a:r>
              <a:rPr lang="en" dirty="0" smtClean="0">
                <a:highlight>
                  <a:srgbClr val="FFFFFF"/>
                </a:highlight>
                <a:latin typeface="Lato"/>
                <a:ea typeface="Lato"/>
                <a:cs typeface="Lato"/>
                <a:sym typeface="Lato"/>
              </a:rPr>
              <a:t>Acne               </a:t>
            </a:r>
            <a:r>
              <a:rPr lang="en" dirty="0">
                <a:highlight>
                  <a:srgbClr val="FFFFFF"/>
                </a:highlight>
                <a:latin typeface="Lato"/>
                <a:ea typeface="Lato"/>
                <a:cs typeface="Lato"/>
                <a:sym typeface="Lato"/>
              </a:rPr>
              <a:t>	</a:t>
            </a:r>
            <a:r>
              <a:rPr lang="en" dirty="0" smtClean="0">
                <a:highlight>
                  <a:srgbClr val="FFFFFF"/>
                </a:highlight>
                <a:latin typeface="Lato"/>
                <a:ea typeface="Lato"/>
                <a:cs typeface="Lato"/>
                <a:sym typeface="Lato"/>
              </a:rPr>
              <a:t>1417</a:t>
            </a:r>
            <a:endParaRPr dirty="0">
              <a:highlight>
                <a:srgbClr val="FFFFFF"/>
              </a:highlight>
              <a:latin typeface="Lato"/>
              <a:ea typeface="Lato"/>
              <a:cs typeface="Lato"/>
              <a:sym typeface="Lato"/>
            </a:endParaRPr>
          </a:p>
          <a:p>
            <a:pPr marL="0" lvl="0" indent="0" algn="l" rtl="0">
              <a:spcBef>
                <a:spcPts val="0"/>
              </a:spcBef>
              <a:spcAft>
                <a:spcPts val="0"/>
              </a:spcAft>
              <a:buNone/>
            </a:pPr>
            <a:r>
              <a:rPr lang="en" dirty="0">
                <a:highlight>
                  <a:srgbClr val="FFFFFF"/>
                </a:highlight>
                <a:latin typeface="Lato"/>
                <a:ea typeface="Lato"/>
                <a:cs typeface="Lato"/>
                <a:sym typeface="Lato"/>
              </a:rPr>
              <a:t>Bipolar Disorder	1030</a:t>
            </a:r>
            <a:endParaRPr dirty="0">
              <a:highlight>
                <a:srgbClr val="FFFFFF"/>
              </a:highlight>
              <a:latin typeface="Lato"/>
              <a:ea typeface="Lato"/>
              <a:cs typeface="Lato"/>
              <a:sym typeface="Lato"/>
            </a:endParaRPr>
          </a:p>
          <a:p>
            <a:pPr marL="0" lvl="0" indent="0" algn="l" rtl="0">
              <a:spcBef>
                <a:spcPts val="0"/>
              </a:spcBef>
              <a:spcAft>
                <a:spcPts val="0"/>
              </a:spcAft>
              <a:buNone/>
            </a:pPr>
            <a:r>
              <a:rPr lang="en" dirty="0">
                <a:highlight>
                  <a:srgbClr val="FFFFFF"/>
                </a:highlight>
                <a:latin typeface="Lato"/>
                <a:ea typeface="Lato"/>
                <a:cs typeface="Lato"/>
                <a:sym typeface="Lato"/>
              </a:rPr>
              <a:t>Weight Loss         	940</a:t>
            </a:r>
            <a:endParaRPr dirty="0">
              <a:highlight>
                <a:srgbClr val="FFFFFF"/>
              </a:highlight>
              <a:latin typeface="Lato"/>
              <a:ea typeface="Lato"/>
              <a:cs typeface="Lato"/>
              <a:sym typeface="Lato"/>
            </a:endParaRPr>
          </a:p>
          <a:p>
            <a:pPr marL="0" lvl="0" indent="0" algn="l" rtl="0">
              <a:spcBef>
                <a:spcPts val="0"/>
              </a:spcBef>
              <a:spcAft>
                <a:spcPts val="0"/>
              </a:spcAft>
              <a:buNone/>
            </a:pPr>
            <a:r>
              <a:rPr lang="en" dirty="0">
                <a:highlight>
                  <a:srgbClr val="FFFFFF"/>
                </a:highlight>
                <a:latin typeface="Lato"/>
                <a:ea typeface="Lato"/>
                <a:cs typeface="Lato"/>
                <a:sym typeface="Lato"/>
              </a:rPr>
              <a:t>Insomnia            	936</a:t>
            </a:r>
            <a:endParaRPr dirty="0">
              <a:highlight>
                <a:srgbClr val="FFFFFF"/>
              </a:highlight>
              <a:latin typeface="Lato"/>
              <a:ea typeface="Lato"/>
              <a:cs typeface="Lato"/>
              <a:sym typeface="Lato"/>
            </a:endParaRPr>
          </a:p>
          <a:p>
            <a:pPr marL="0" lvl="0" indent="0" algn="l" rtl="0">
              <a:spcBef>
                <a:spcPts val="0"/>
              </a:spcBef>
              <a:spcAft>
                <a:spcPts val="0"/>
              </a:spcAft>
              <a:buNone/>
            </a:pPr>
            <a:r>
              <a:rPr lang="en" dirty="0">
                <a:highlight>
                  <a:srgbClr val="FFFFFF"/>
                </a:highlight>
                <a:latin typeface="Lato"/>
                <a:ea typeface="Lato"/>
                <a:cs typeface="Lato"/>
                <a:sym typeface="Lato"/>
              </a:rPr>
              <a:t>ADHD                	859</a:t>
            </a:r>
            <a:endParaRPr dirty="0">
              <a:highlight>
                <a:srgbClr val="FFFFFF"/>
              </a:highlight>
              <a:latin typeface="Lato"/>
              <a:ea typeface="Lato"/>
              <a:cs typeface="Lato"/>
              <a:sym typeface="Lato"/>
            </a:endParaRPr>
          </a:p>
          <a:p>
            <a:pPr marL="0" lvl="0" indent="0" algn="l" rtl="0">
              <a:lnSpc>
                <a:spcPct val="115000"/>
              </a:lnSpc>
              <a:spcBef>
                <a:spcPts val="0"/>
              </a:spcBef>
              <a:spcAft>
                <a:spcPts val="0"/>
              </a:spcAft>
              <a:buNone/>
            </a:pPr>
            <a:r>
              <a:rPr lang="en" dirty="0">
                <a:highlight>
                  <a:srgbClr val="FFFFFF"/>
                </a:highlight>
                <a:latin typeface="Lato"/>
                <a:ea typeface="Lato"/>
                <a:cs typeface="Lato"/>
                <a:sym typeface="Lato"/>
              </a:rPr>
              <a:t>Obesity             	855</a:t>
            </a:r>
            <a:endParaRPr dirty="0">
              <a:highlight>
                <a:srgbClr val="FFFFFF"/>
              </a:highlight>
              <a:latin typeface="Lato"/>
              <a:ea typeface="Lato"/>
              <a:cs typeface="Lato"/>
              <a:sym typeface="Lato"/>
            </a:endParaRPr>
          </a:p>
          <a:p>
            <a:pPr marL="0" lvl="0" indent="0" algn="l" rtl="0">
              <a:spcBef>
                <a:spcPts val="0"/>
              </a:spcBef>
              <a:spcAft>
                <a:spcPts val="0"/>
              </a:spcAft>
              <a:buNone/>
            </a:pPr>
            <a:endParaRPr dirty="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txBox="1">
            <a:spLocks noGrp="1"/>
          </p:cNvSpPr>
          <p:nvPr>
            <p:ph type="title"/>
          </p:nvPr>
        </p:nvSpPr>
        <p:spPr>
          <a:xfrm>
            <a:off x="727650" y="559150"/>
            <a:ext cx="7688700" cy="5352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200" b="0"/>
              <a:t>Top 10 drugs with highest ratings</a:t>
            </a:r>
            <a:endParaRPr sz="1200" b="0"/>
          </a:p>
        </p:txBody>
      </p:sp>
      <p:sp>
        <p:nvSpPr>
          <p:cNvPr id="125" name="Google Shape;125;p1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26" name="Google Shape;126;p19"/>
          <p:cNvPicPr preferRelativeResize="0"/>
          <p:nvPr/>
        </p:nvPicPr>
        <p:blipFill>
          <a:blip r:embed="rId3">
            <a:alphaModFix/>
          </a:blip>
          <a:stretch>
            <a:fillRect/>
          </a:stretch>
        </p:blipFill>
        <p:spPr>
          <a:xfrm>
            <a:off x="729450" y="1288275"/>
            <a:ext cx="7688700" cy="3651675"/>
          </a:xfrm>
          <a:prstGeom prst="rect">
            <a:avLst/>
          </a:prstGeom>
          <a:noFill/>
          <a:ln>
            <a:solidFill>
              <a:schemeClr val="accent1"/>
            </a:solid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a:spLocks noGrp="1"/>
          </p:cNvSpPr>
          <p:nvPr>
            <p:ph type="body" idx="1"/>
          </p:nvPr>
        </p:nvSpPr>
        <p:spPr>
          <a:xfrm>
            <a:off x="727650" y="1233350"/>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    </a:t>
            </a:r>
            <a:endParaRPr/>
          </a:p>
        </p:txBody>
      </p:sp>
      <p:pic>
        <p:nvPicPr>
          <p:cNvPr id="132" name="Google Shape;132;p20"/>
          <p:cNvPicPr preferRelativeResize="0"/>
          <p:nvPr/>
        </p:nvPicPr>
        <p:blipFill>
          <a:blip r:embed="rId3">
            <a:alphaModFix/>
          </a:blip>
          <a:stretch>
            <a:fillRect/>
          </a:stretch>
        </p:blipFill>
        <p:spPr>
          <a:xfrm>
            <a:off x="727650" y="1628775"/>
            <a:ext cx="5048051" cy="3300577"/>
          </a:xfrm>
          <a:prstGeom prst="rect">
            <a:avLst/>
          </a:prstGeom>
          <a:noFill/>
          <a:ln>
            <a:solidFill>
              <a:schemeClr val="accent1"/>
            </a:solidFill>
          </a:ln>
        </p:spPr>
      </p:pic>
      <p:sp>
        <p:nvSpPr>
          <p:cNvPr id="133" name="Google Shape;133;p20"/>
          <p:cNvSpPr txBox="1"/>
          <p:nvPr/>
        </p:nvSpPr>
        <p:spPr>
          <a:xfrm>
            <a:off x="5878553" y="1478346"/>
            <a:ext cx="3065750" cy="3451006"/>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50" b="1" dirty="0">
                <a:solidFill>
                  <a:schemeClr val="accent1"/>
                </a:solidFill>
                <a:highlight>
                  <a:srgbClr val="FFFFFF"/>
                </a:highlight>
                <a:latin typeface="Lato"/>
                <a:ea typeface="Lato"/>
                <a:cs typeface="Lato"/>
                <a:sym typeface="Lato"/>
              </a:rPr>
              <a:t>Condition</a:t>
            </a:r>
            <a:endParaRPr sz="1050" b="1" dirty="0">
              <a:solidFill>
                <a:schemeClr val="accent1"/>
              </a:solidFill>
              <a:highlight>
                <a:srgbClr val="FFFFFF"/>
              </a:highlight>
              <a:latin typeface="Lato"/>
              <a:ea typeface="Lato"/>
              <a:cs typeface="Lato"/>
              <a:sym typeface="Lato"/>
            </a:endParaRPr>
          </a:p>
          <a:p>
            <a:pPr marL="0" lvl="0" indent="0" algn="l" rtl="0">
              <a:spcBef>
                <a:spcPts val="0"/>
              </a:spcBef>
              <a:spcAft>
                <a:spcPts val="0"/>
              </a:spcAft>
              <a:buNone/>
            </a:pPr>
            <a:r>
              <a:rPr lang="en" sz="1050" dirty="0">
                <a:solidFill>
                  <a:schemeClr val="accent1"/>
                </a:solidFill>
                <a:highlight>
                  <a:srgbClr val="FFFFFF"/>
                </a:highlight>
                <a:latin typeface="Lato"/>
                <a:ea typeface="Lato"/>
                <a:cs typeface="Lato"/>
                <a:sym typeface="Lato"/>
              </a:rPr>
              <a:t>Pain                        </a:t>
            </a:r>
            <a:r>
              <a:rPr lang="en" sz="1050" dirty="0" smtClean="0">
                <a:solidFill>
                  <a:schemeClr val="accent1"/>
                </a:solidFill>
                <a:highlight>
                  <a:srgbClr val="FFFFFF"/>
                </a:highlight>
                <a:latin typeface="Lato"/>
                <a:ea typeface="Lato"/>
                <a:cs typeface="Lato"/>
                <a:sym typeface="Lato"/>
              </a:rPr>
              <a:t>                  152</a:t>
            </a:r>
            <a:endParaRPr sz="1050" dirty="0">
              <a:solidFill>
                <a:schemeClr val="accent1"/>
              </a:solidFill>
              <a:highlight>
                <a:srgbClr val="FFFFFF"/>
              </a:highlight>
              <a:latin typeface="Lato"/>
              <a:ea typeface="Lato"/>
              <a:cs typeface="Lato"/>
              <a:sym typeface="Lato"/>
            </a:endParaRPr>
          </a:p>
          <a:p>
            <a:pPr marL="0" lvl="0" indent="0" algn="l" rtl="0">
              <a:spcBef>
                <a:spcPts val="0"/>
              </a:spcBef>
              <a:spcAft>
                <a:spcPts val="0"/>
              </a:spcAft>
              <a:buNone/>
            </a:pPr>
            <a:r>
              <a:rPr lang="en" sz="1050" dirty="0">
                <a:solidFill>
                  <a:schemeClr val="accent1"/>
                </a:solidFill>
                <a:highlight>
                  <a:srgbClr val="FFFFFF"/>
                </a:highlight>
                <a:latin typeface="Lato"/>
                <a:ea typeface="Lato"/>
                <a:cs typeface="Lato"/>
                <a:sym typeface="Lato"/>
              </a:rPr>
              <a:t>Birth Control             </a:t>
            </a:r>
            <a:r>
              <a:rPr lang="en" sz="1050" dirty="0" smtClean="0">
                <a:solidFill>
                  <a:schemeClr val="accent1"/>
                </a:solidFill>
                <a:highlight>
                  <a:srgbClr val="FFFFFF"/>
                </a:highlight>
                <a:latin typeface="Lato"/>
                <a:ea typeface="Lato"/>
                <a:cs typeface="Lato"/>
                <a:sym typeface="Lato"/>
              </a:rPr>
              <a:t>                149</a:t>
            </a:r>
            <a:endParaRPr sz="1050" dirty="0">
              <a:solidFill>
                <a:schemeClr val="accent1"/>
              </a:solidFill>
              <a:highlight>
                <a:srgbClr val="FFFFFF"/>
              </a:highlight>
              <a:latin typeface="Lato"/>
              <a:ea typeface="Lato"/>
              <a:cs typeface="Lato"/>
              <a:sym typeface="Lato"/>
            </a:endParaRPr>
          </a:p>
          <a:p>
            <a:pPr marL="0" lvl="0" indent="0" algn="l" rtl="0">
              <a:spcBef>
                <a:spcPts val="0"/>
              </a:spcBef>
              <a:spcAft>
                <a:spcPts val="0"/>
              </a:spcAft>
              <a:buNone/>
            </a:pPr>
            <a:r>
              <a:rPr lang="en" sz="1050" dirty="0">
                <a:solidFill>
                  <a:schemeClr val="accent1"/>
                </a:solidFill>
                <a:highlight>
                  <a:srgbClr val="FFFFFF"/>
                </a:highlight>
                <a:latin typeface="Lato"/>
                <a:ea typeface="Lato"/>
                <a:cs typeface="Lato"/>
                <a:sym typeface="Lato"/>
              </a:rPr>
              <a:t>Not Listed / Othe        </a:t>
            </a:r>
            <a:r>
              <a:rPr lang="en" sz="1050" dirty="0" smtClean="0">
                <a:solidFill>
                  <a:schemeClr val="accent1"/>
                </a:solidFill>
                <a:highlight>
                  <a:srgbClr val="FFFFFF"/>
                </a:highlight>
                <a:latin typeface="Lato"/>
                <a:ea typeface="Lato"/>
                <a:cs typeface="Lato"/>
                <a:sym typeface="Lato"/>
              </a:rPr>
              <a:t>               97</a:t>
            </a:r>
            <a:endParaRPr sz="1050" dirty="0">
              <a:solidFill>
                <a:schemeClr val="accent1"/>
              </a:solidFill>
              <a:highlight>
                <a:srgbClr val="FFFFFF"/>
              </a:highlight>
              <a:latin typeface="Lato"/>
              <a:ea typeface="Lato"/>
              <a:cs typeface="Lato"/>
              <a:sym typeface="Lato"/>
            </a:endParaRPr>
          </a:p>
          <a:p>
            <a:pPr marL="0" lvl="0" indent="0" algn="l" rtl="0">
              <a:spcBef>
                <a:spcPts val="0"/>
              </a:spcBef>
              <a:spcAft>
                <a:spcPts val="0"/>
              </a:spcAft>
              <a:buNone/>
            </a:pPr>
            <a:r>
              <a:rPr lang="en" sz="1050" dirty="0">
                <a:solidFill>
                  <a:schemeClr val="accent1"/>
                </a:solidFill>
                <a:highlight>
                  <a:srgbClr val="FFFFFF"/>
                </a:highlight>
                <a:latin typeface="Lato"/>
                <a:ea typeface="Lato"/>
                <a:cs typeface="Lato"/>
                <a:sym typeface="Lato"/>
              </a:rPr>
              <a:t>Depression                    	</a:t>
            </a:r>
            <a:r>
              <a:rPr lang="en" sz="1050" dirty="0" smtClean="0">
                <a:solidFill>
                  <a:schemeClr val="accent1"/>
                </a:solidFill>
                <a:highlight>
                  <a:srgbClr val="FFFFFF"/>
                </a:highlight>
                <a:latin typeface="Lato"/>
                <a:ea typeface="Lato"/>
                <a:cs typeface="Lato"/>
                <a:sym typeface="Lato"/>
              </a:rPr>
              <a:t>94</a:t>
            </a:r>
            <a:endParaRPr sz="1050" dirty="0">
              <a:solidFill>
                <a:schemeClr val="accent1"/>
              </a:solidFill>
              <a:highlight>
                <a:srgbClr val="FFFFFF"/>
              </a:highlight>
              <a:latin typeface="Lato"/>
              <a:ea typeface="Lato"/>
              <a:cs typeface="Lato"/>
              <a:sym typeface="Lato"/>
            </a:endParaRPr>
          </a:p>
          <a:p>
            <a:pPr marL="0" lvl="0" indent="0" algn="l" rtl="0">
              <a:spcBef>
                <a:spcPts val="0"/>
              </a:spcBef>
              <a:spcAft>
                <a:spcPts val="0"/>
              </a:spcAft>
              <a:buNone/>
            </a:pPr>
            <a:r>
              <a:rPr lang="en" sz="1050" dirty="0">
                <a:solidFill>
                  <a:schemeClr val="accent1"/>
                </a:solidFill>
                <a:highlight>
                  <a:srgbClr val="FFFFFF"/>
                </a:highlight>
                <a:latin typeface="Lato"/>
                <a:ea typeface="Lato"/>
                <a:cs typeface="Lato"/>
                <a:sym typeface="Lato"/>
              </a:rPr>
              <a:t>High Blood Pressure           	90</a:t>
            </a:r>
            <a:endParaRPr sz="1050" dirty="0">
              <a:solidFill>
                <a:schemeClr val="accent1"/>
              </a:solidFill>
              <a:highlight>
                <a:srgbClr val="FFFFFF"/>
              </a:highlight>
              <a:latin typeface="Lato"/>
              <a:ea typeface="Lato"/>
              <a:cs typeface="Lato"/>
              <a:sym typeface="Lato"/>
            </a:endParaRPr>
          </a:p>
          <a:p>
            <a:pPr marL="0" lvl="0" indent="0" algn="l" rtl="0">
              <a:spcBef>
                <a:spcPts val="0"/>
              </a:spcBef>
              <a:spcAft>
                <a:spcPts val="0"/>
              </a:spcAft>
              <a:buNone/>
            </a:pPr>
            <a:r>
              <a:rPr lang="en" sz="1050" dirty="0">
                <a:solidFill>
                  <a:schemeClr val="accent1"/>
                </a:solidFill>
                <a:highlight>
                  <a:srgbClr val="FFFFFF"/>
                </a:highlight>
                <a:latin typeface="Lato"/>
                <a:ea typeface="Lato"/>
                <a:cs typeface="Lato"/>
                <a:sym typeface="Lato"/>
              </a:rPr>
              <a:t>Acne                          	</a:t>
            </a:r>
            <a:r>
              <a:rPr lang="en" sz="1050" dirty="0" smtClean="0">
                <a:solidFill>
                  <a:schemeClr val="accent1"/>
                </a:solidFill>
                <a:highlight>
                  <a:srgbClr val="FFFFFF"/>
                </a:highlight>
                <a:latin typeface="Lato"/>
                <a:ea typeface="Lato"/>
                <a:cs typeface="Lato"/>
                <a:sym typeface="Lato"/>
              </a:rPr>
              <a:t>81</a:t>
            </a:r>
            <a:endParaRPr sz="1050" dirty="0">
              <a:solidFill>
                <a:schemeClr val="accent1"/>
              </a:solidFill>
              <a:highlight>
                <a:srgbClr val="FFFFFF"/>
              </a:highlight>
              <a:latin typeface="Lato"/>
              <a:ea typeface="Lato"/>
              <a:cs typeface="Lato"/>
              <a:sym typeface="Lato"/>
            </a:endParaRPr>
          </a:p>
          <a:p>
            <a:pPr marL="0" lvl="0" indent="0" algn="l" rtl="0">
              <a:spcBef>
                <a:spcPts val="0"/>
              </a:spcBef>
              <a:spcAft>
                <a:spcPts val="0"/>
              </a:spcAft>
              <a:buNone/>
            </a:pPr>
            <a:r>
              <a:rPr lang="en" sz="1050" dirty="0">
                <a:solidFill>
                  <a:schemeClr val="accent1"/>
                </a:solidFill>
                <a:highlight>
                  <a:srgbClr val="FFFFFF"/>
                </a:highlight>
                <a:latin typeface="Lato"/>
                <a:ea typeface="Lato"/>
                <a:cs typeface="Lato"/>
                <a:sym typeface="Lato"/>
              </a:rPr>
              <a:t>Diabetes, Type 2              	</a:t>
            </a:r>
            <a:r>
              <a:rPr lang="en" sz="1050" dirty="0" smtClean="0">
                <a:solidFill>
                  <a:schemeClr val="accent1"/>
                </a:solidFill>
                <a:highlight>
                  <a:srgbClr val="FFFFFF"/>
                </a:highlight>
                <a:latin typeface="Lato"/>
                <a:ea typeface="Lato"/>
                <a:cs typeface="Lato"/>
                <a:sym typeface="Lato"/>
              </a:rPr>
              <a:t>71</a:t>
            </a:r>
            <a:endParaRPr sz="1050" dirty="0">
              <a:solidFill>
                <a:schemeClr val="accent1"/>
              </a:solidFill>
              <a:highlight>
                <a:srgbClr val="FFFFFF"/>
              </a:highlight>
              <a:latin typeface="Lato"/>
              <a:ea typeface="Lato"/>
              <a:cs typeface="Lato"/>
              <a:sym typeface="Lato"/>
            </a:endParaRPr>
          </a:p>
          <a:p>
            <a:pPr marL="0" lvl="0" indent="0" algn="l" rtl="0">
              <a:spcBef>
                <a:spcPts val="0"/>
              </a:spcBef>
              <a:spcAft>
                <a:spcPts val="0"/>
              </a:spcAft>
              <a:buNone/>
            </a:pPr>
            <a:r>
              <a:rPr lang="en" sz="1050" dirty="0">
                <a:solidFill>
                  <a:schemeClr val="accent1"/>
                </a:solidFill>
                <a:highlight>
                  <a:srgbClr val="FFFFFF"/>
                </a:highlight>
                <a:latin typeface="Lato"/>
                <a:ea typeface="Lato"/>
                <a:cs typeface="Lato"/>
                <a:sym typeface="Lato"/>
              </a:rPr>
              <a:t>Anxiety                       	</a:t>
            </a:r>
            <a:r>
              <a:rPr lang="en" sz="1050" dirty="0" smtClean="0">
                <a:solidFill>
                  <a:schemeClr val="accent1"/>
                </a:solidFill>
                <a:highlight>
                  <a:srgbClr val="FFFFFF"/>
                </a:highlight>
                <a:latin typeface="Lato"/>
                <a:ea typeface="Lato"/>
                <a:cs typeface="Lato"/>
                <a:sym typeface="Lato"/>
              </a:rPr>
              <a:t>67</a:t>
            </a:r>
            <a:endParaRPr sz="1050" dirty="0">
              <a:solidFill>
                <a:schemeClr val="accent1"/>
              </a:solidFill>
              <a:highlight>
                <a:srgbClr val="FFFFFF"/>
              </a:highlight>
              <a:latin typeface="Lato"/>
              <a:ea typeface="Lato"/>
              <a:cs typeface="Lato"/>
              <a:sym typeface="Lato"/>
            </a:endParaRPr>
          </a:p>
          <a:p>
            <a:pPr marL="0" lvl="0" indent="0" algn="l" rtl="0">
              <a:spcBef>
                <a:spcPts val="0"/>
              </a:spcBef>
              <a:spcAft>
                <a:spcPts val="0"/>
              </a:spcAft>
              <a:buNone/>
            </a:pPr>
            <a:r>
              <a:rPr lang="en" sz="1050" dirty="0">
                <a:solidFill>
                  <a:schemeClr val="accent1"/>
                </a:solidFill>
                <a:highlight>
                  <a:srgbClr val="FFFFFF"/>
                </a:highlight>
                <a:latin typeface="Lato"/>
                <a:ea typeface="Lato"/>
                <a:cs typeface="Lato"/>
                <a:sym typeface="Lato"/>
              </a:rPr>
              <a:t>Bipolar Disorder	</a:t>
            </a:r>
            <a:r>
              <a:rPr lang="en" sz="1050" dirty="0" smtClean="0">
                <a:solidFill>
                  <a:schemeClr val="accent1"/>
                </a:solidFill>
                <a:highlight>
                  <a:srgbClr val="FFFFFF"/>
                </a:highlight>
                <a:latin typeface="Lato"/>
                <a:ea typeface="Lato"/>
                <a:cs typeface="Lato"/>
                <a:sym typeface="Lato"/>
              </a:rPr>
              <a:t>63</a:t>
            </a:r>
            <a:endParaRPr sz="1050" dirty="0">
              <a:solidFill>
                <a:schemeClr val="accent1"/>
              </a:solidFill>
              <a:highlight>
                <a:srgbClr val="FFFFFF"/>
              </a:highlight>
              <a:latin typeface="Lato"/>
              <a:ea typeface="Lato"/>
              <a:cs typeface="Lato"/>
              <a:sym typeface="Lato"/>
            </a:endParaRPr>
          </a:p>
          <a:p>
            <a:pPr marL="0" lvl="0" indent="0" algn="l" rtl="0">
              <a:spcBef>
                <a:spcPts val="0"/>
              </a:spcBef>
              <a:spcAft>
                <a:spcPts val="0"/>
              </a:spcAft>
              <a:buNone/>
            </a:pPr>
            <a:r>
              <a:rPr lang="en" sz="1050" dirty="0">
                <a:solidFill>
                  <a:schemeClr val="accent1"/>
                </a:solidFill>
                <a:highlight>
                  <a:srgbClr val="FFFFFF"/>
                </a:highlight>
                <a:latin typeface="Lato"/>
                <a:ea typeface="Lato"/>
                <a:cs typeface="Lato"/>
                <a:sym typeface="Lato"/>
              </a:rPr>
              <a:t>Insomnia                      	</a:t>
            </a:r>
            <a:r>
              <a:rPr lang="en" sz="1050" dirty="0" smtClean="0">
                <a:solidFill>
                  <a:schemeClr val="accent1"/>
                </a:solidFill>
                <a:highlight>
                  <a:srgbClr val="FFFFFF"/>
                </a:highlight>
                <a:latin typeface="Lato"/>
                <a:ea typeface="Lato"/>
                <a:cs typeface="Lato"/>
                <a:sym typeface="Lato"/>
              </a:rPr>
              <a:t>62</a:t>
            </a:r>
            <a:endParaRPr sz="1050" dirty="0">
              <a:solidFill>
                <a:schemeClr val="accent1"/>
              </a:solidFill>
              <a:highlight>
                <a:srgbClr val="FFFFFF"/>
              </a:highlight>
              <a:latin typeface="Lato"/>
              <a:ea typeface="Lato"/>
              <a:cs typeface="Lato"/>
              <a:sym typeface="Lato"/>
            </a:endParaRPr>
          </a:p>
          <a:p>
            <a:pPr marL="0" lvl="0" indent="0" algn="l" rtl="0">
              <a:spcBef>
                <a:spcPts val="0"/>
              </a:spcBef>
              <a:spcAft>
                <a:spcPts val="0"/>
              </a:spcAft>
              <a:buNone/>
            </a:pPr>
            <a:r>
              <a:rPr lang="en" sz="1050" dirty="0">
                <a:solidFill>
                  <a:schemeClr val="accent1"/>
                </a:solidFill>
                <a:highlight>
                  <a:srgbClr val="FFFFFF"/>
                </a:highlight>
                <a:latin typeface="Lato"/>
                <a:ea typeface="Lato"/>
                <a:cs typeface="Lato"/>
                <a:sym typeface="Lato"/>
              </a:rPr>
              <a:t>Allergic Rhinitis             	</a:t>
            </a:r>
            <a:r>
              <a:rPr lang="en" sz="1050" dirty="0" smtClean="0">
                <a:solidFill>
                  <a:schemeClr val="accent1"/>
                </a:solidFill>
                <a:highlight>
                  <a:srgbClr val="FFFFFF"/>
                </a:highlight>
                <a:latin typeface="Lato"/>
                <a:ea typeface="Lato"/>
                <a:cs typeface="Lato"/>
                <a:sym typeface="Lato"/>
              </a:rPr>
              <a:t>59</a:t>
            </a:r>
            <a:endParaRPr sz="1050" dirty="0">
              <a:solidFill>
                <a:schemeClr val="accent1"/>
              </a:solidFill>
              <a:highlight>
                <a:srgbClr val="FFFFFF"/>
              </a:highlight>
              <a:latin typeface="Lato"/>
              <a:ea typeface="Lato"/>
              <a:cs typeface="Lato"/>
              <a:sym typeface="Lato"/>
            </a:endParaRPr>
          </a:p>
          <a:p>
            <a:pPr marL="0" lvl="0" indent="0" algn="l" rtl="0">
              <a:spcBef>
                <a:spcPts val="0"/>
              </a:spcBef>
              <a:spcAft>
                <a:spcPts val="0"/>
              </a:spcAft>
              <a:buNone/>
            </a:pPr>
            <a:r>
              <a:rPr lang="en" sz="1050" dirty="0">
                <a:solidFill>
                  <a:schemeClr val="accent1"/>
                </a:solidFill>
                <a:highlight>
                  <a:srgbClr val="FFFFFF"/>
                </a:highlight>
                <a:latin typeface="Lato"/>
                <a:ea typeface="Lato"/>
                <a:cs typeface="Lato"/>
                <a:sym typeface="Lato"/>
              </a:rPr>
              <a:t>Rheumatoid Arthritis          	59</a:t>
            </a:r>
            <a:endParaRPr sz="1050" dirty="0">
              <a:solidFill>
                <a:schemeClr val="accent1"/>
              </a:solidFill>
              <a:highlight>
                <a:srgbClr val="FFFFFF"/>
              </a:highlight>
              <a:latin typeface="Lato"/>
              <a:ea typeface="Lato"/>
              <a:cs typeface="Lato"/>
              <a:sym typeface="Lato"/>
            </a:endParaRPr>
          </a:p>
          <a:p>
            <a:pPr marL="0" lvl="0" indent="0" algn="l" rtl="0">
              <a:spcBef>
                <a:spcPts val="0"/>
              </a:spcBef>
              <a:spcAft>
                <a:spcPts val="0"/>
              </a:spcAft>
              <a:buNone/>
            </a:pPr>
            <a:r>
              <a:rPr lang="en" sz="1050" dirty="0">
                <a:solidFill>
                  <a:schemeClr val="accent1"/>
                </a:solidFill>
                <a:highlight>
                  <a:srgbClr val="FFFFFF"/>
                </a:highlight>
                <a:latin typeface="Lato"/>
                <a:ea typeface="Lato"/>
                <a:cs typeface="Lato"/>
                <a:sym typeface="Lato"/>
              </a:rPr>
              <a:t>Osteoarthritis                	</a:t>
            </a:r>
            <a:r>
              <a:rPr lang="en" sz="1050" dirty="0" smtClean="0">
                <a:solidFill>
                  <a:schemeClr val="accent1"/>
                </a:solidFill>
                <a:highlight>
                  <a:srgbClr val="FFFFFF"/>
                </a:highlight>
                <a:latin typeface="Lato"/>
                <a:ea typeface="Lato"/>
                <a:cs typeface="Lato"/>
                <a:sym typeface="Lato"/>
              </a:rPr>
              <a:t>55</a:t>
            </a:r>
            <a:endParaRPr sz="1050" dirty="0">
              <a:solidFill>
                <a:schemeClr val="accent1"/>
              </a:solidFill>
              <a:highlight>
                <a:srgbClr val="FFFFFF"/>
              </a:highlight>
              <a:latin typeface="Lato"/>
              <a:ea typeface="Lato"/>
              <a:cs typeface="Lato"/>
              <a:sym typeface="Lato"/>
            </a:endParaRPr>
          </a:p>
          <a:p>
            <a:pPr marL="0" lvl="0" indent="0" algn="l" rtl="0">
              <a:spcBef>
                <a:spcPts val="0"/>
              </a:spcBef>
              <a:spcAft>
                <a:spcPts val="0"/>
              </a:spcAft>
              <a:buNone/>
            </a:pPr>
            <a:r>
              <a:rPr lang="en" sz="1050" dirty="0">
                <a:solidFill>
                  <a:schemeClr val="accent1"/>
                </a:solidFill>
                <a:highlight>
                  <a:srgbClr val="FFFFFF"/>
                </a:highlight>
                <a:latin typeface="Lato"/>
                <a:ea typeface="Lato"/>
                <a:cs typeface="Lato"/>
                <a:sym typeface="Lato"/>
              </a:rPr>
              <a:t>ADHD                          	</a:t>
            </a:r>
            <a:r>
              <a:rPr lang="en" sz="1050" dirty="0" smtClean="0">
                <a:solidFill>
                  <a:schemeClr val="accent1"/>
                </a:solidFill>
                <a:highlight>
                  <a:srgbClr val="FFFFFF"/>
                </a:highlight>
                <a:latin typeface="Lato"/>
                <a:ea typeface="Lato"/>
                <a:cs typeface="Lato"/>
                <a:sym typeface="Lato"/>
              </a:rPr>
              <a:t>46</a:t>
            </a:r>
            <a:endParaRPr sz="1050" dirty="0">
              <a:solidFill>
                <a:schemeClr val="accent1"/>
              </a:solidFill>
              <a:highlight>
                <a:srgbClr val="FFFFFF"/>
              </a:highlight>
              <a:latin typeface="Lato"/>
              <a:ea typeface="Lato"/>
              <a:cs typeface="Lato"/>
              <a:sym typeface="Lato"/>
            </a:endParaRPr>
          </a:p>
          <a:p>
            <a:pPr marL="0" lvl="0" indent="0" algn="l" rtl="0">
              <a:spcBef>
                <a:spcPts val="0"/>
              </a:spcBef>
              <a:spcAft>
                <a:spcPts val="0"/>
              </a:spcAft>
              <a:buNone/>
            </a:pPr>
            <a:r>
              <a:rPr lang="en" sz="1050" dirty="0">
                <a:solidFill>
                  <a:schemeClr val="accent1"/>
                </a:solidFill>
                <a:highlight>
                  <a:srgbClr val="FFFFFF"/>
                </a:highlight>
                <a:latin typeface="Lato"/>
                <a:ea typeface="Lato"/>
                <a:cs typeface="Lato"/>
                <a:sym typeface="Lato"/>
              </a:rPr>
              <a:t>Migraine                      	</a:t>
            </a:r>
            <a:r>
              <a:rPr lang="en" sz="1050" dirty="0" smtClean="0">
                <a:solidFill>
                  <a:schemeClr val="accent1"/>
                </a:solidFill>
                <a:highlight>
                  <a:srgbClr val="FFFFFF"/>
                </a:highlight>
                <a:latin typeface="Lato"/>
                <a:ea typeface="Lato"/>
                <a:cs typeface="Lato"/>
                <a:sym typeface="Lato"/>
              </a:rPr>
              <a:t>45</a:t>
            </a:r>
            <a:endParaRPr sz="1050" dirty="0">
              <a:solidFill>
                <a:schemeClr val="accent1"/>
              </a:solidFill>
              <a:highlight>
                <a:srgbClr val="FFFFFF"/>
              </a:highlight>
              <a:latin typeface="Lato"/>
              <a:ea typeface="Lato"/>
              <a:cs typeface="Lato"/>
              <a:sym typeface="Lato"/>
            </a:endParaRPr>
          </a:p>
          <a:p>
            <a:pPr marL="0" lvl="0" indent="0" algn="l" rtl="0">
              <a:spcBef>
                <a:spcPts val="0"/>
              </a:spcBef>
              <a:spcAft>
                <a:spcPts val="0"/>
              </a:spcAft>
              <a:buNone/>
            </a:pPr>
            <a:r>
              <a:rPr lang="en" sz="1050" dirty="0">
                <a:solidFill>
                  <a:schemeClr val="accent1"/>
                </a:solidFill>
                <a:highlight>
                  <a:srgbClr val="FFFFFF"/>
                </a:highlight>
                <a:latin typeface="Lato"/>
                <a:ea typeface="Lato"/>
                <a:cs typeface="Lato"/>
                <a:sym typeface="Lato"/>
              </a:rPr>
              <a:t>Abnormal Uterine Bleeding     	44</a:t>
            </a:r>
            <a:endParaRPr sz="1050" dirty="0">
              <a:solidFill>
                <a:schemeClr val="accent1"/>
              </a:solidFill>
              <a:highlight>
                <a:srgbClr val="FFFFFF"/>
              </a:highlight>
              <a:latin typeface="Lato"/>
              <a:ea typeface="Lato"/>
              <a:cs typeface="Lato"/>
              <a:sym typeface="Lato"/>
            </a:endParaRPr>
          </a:p>
          <a:p>
            <a:pPr marL="0" lvl="0" indent="0" algn="l" rtl="0">
              <a:spcBef>
                <a:spcPts val="0"/>
              </a:spcBef>
              <a:spcAft>
                <a:spcPts val="0"/>
              </a:spcAft>
              <a:buNone/>
            </a:pPr>
            <a:r>
              <a:rPr lang="en" sz="1050" dirty="0">
                <a:solidFill>
                  <a:schemeClr val="accent1"/>
                </a:solidFill>
                <a:highlight>
                  <a:srgbClr val="FFFFFF"/>
                </a:highlight>
                <a:latin typeface="Lato"/>
                <a:ea typeface="Lato"/>
                <a:cs typeface="Lato"/>
                <a:sym typeface="Lato"/>
              </a:rPr>
              <a:t>Major Depressive Disorder	42</a:t>
            </a:r>
            <a:endParaRPr sz="1050" dirty="0">
              <a:solidFill>
                <a:schemeClr val="accent1"/>
              </a:solidFill>
              <a:highlight>
                <a:srgbClr val="FFFFFF"/>
              </a:highlight>
              <a:latin typeface="Lato"/>
              <a:ea typeface="Lato"/>
              <a:cs typeface="Lato"/>
              <a:sym typeface="Lato"/>
            </a:endParaRPr>
          </a:p>
          <a:p>
            <a:pPr marL="0" lvl="0" indent="0" algn="l" rtl="0">
              <a:spcBef>
                <a:spcPts val="0"/>
              </a:spcBef>
              <a:spcAft>
                <a:spcPts val="0"/>
              </a:spcAft>
              <a:buNone/>
            </a:pPr>
            <a:r>
              <a:rPr lang="en" sz="1050" dirty="0">
                <a:solidFill>
                  <a:schemeClr val="accent1"/>
                </a:solidFill>
                <a:highlight>
                  <a:srgbClr val="FFFFFF"/>
                </a:highlight>
                <a:latin typeface="Lato"/>
                <a:ea typeface="Lato"/>
                <a:cs typeface="Lato"/>
                <a:sym typeface="Lato"/>
              </a:rPr>
              <a:t>ibromyalgia                   	</a:t>
            </a:r>
            <a:r>
              <a:rPr lang="en" sz="1050" dirty="0" smtClean="0">
                <a:solidFill>
                  <a:schemeClr val="accent1"/>
                </a:solidFill>
                <a:highlight>
                  <a:srgbClr val="FFFFFF"/>
                </a:highlight>
                <a:latin typeface="Lato"/>
                <a:ea typeface="Lato"/>
                <a:cs typeface="Lato"/>
                <a:sym typeface="Lato"/>
              </a:rPr>
              <a:t>38</a:t>
            </a:r>
            <a:endParaRPr sz="1050" dirty="0">
              <a:solidFill>
                <a:schemeClr val="accent1"/>
              </a:solidFill>
              <a:highlight>
                <a:srgbClr val="FFFFFF"/>
              </a:highlight>
              <a:latin typeface="Lato"/>
              <a:ea typeface="Lato"/>
              <a:cs typeface="Lato"/>
              <a:sym typeface="Lato"/>
            </a:endParaRPr>
          </a:p>
          <a:p>
            <a:pPr marL="0" lvl="0" indent="0" algn="l" rtl="0">
              <a:spcBef>
                <a:spcPts val="0"/>
              </a:spcBef>
              <a:spcAft>
                <a:spcPts val="0"/>
              </a:spcAft>
              <a:buNone/>
            </a:pPr>
            <a:r>
              <a:rPr lang="en" sz="1050" dirty="0">
                <a:solidFill>
                  <a:schemeClr val="accent1"/>
                </a:solidFill>
                <a:highlight>
                  <a:srgbClr val="FFFFFF"/>
                </a:highlight>
                <a:latin typeface="Lato"/>
                <a:ea typeface="Lato"/>
                <a:cs typeface="Lato"/>
                <a:sym typeface="Lato"/>
              </a:rPr>
              <a:t>Irritable Bowel Syndrome      	37</a:t>
            </a:r>
            <a:endParaRPr sz="1050" dirty="0">
              <a:solidFill>
                <a:schemeClr val="accent1"/>
              </a:solidFill>
              <a:highlight>
                <a:srgbClr val="FFFFFF"/>
              </a:highlight>
              <a:latin typeface="Lato"/>
              <a:ea typeface="Lato"/>
              <a:cs typeface="Lato"/>
              <a:sym typeface="Lato"/>
            </a:endParaRPr>
          </a:p>
          <a:p>
            <a:pPr marL="0" lvl="0" indent="0" algn="l" rtl="0">
              <a:lnSpc>
                <a:spcPct val="115000"/>
              </a:lnSpc>
              <a:spcBef>
                <a:spcPts val="0"/>
              </a:spcBef>
              <a:spcAft>
                <a:spcPts val="0"/>
              </a:spcAft>
              <a:buNone/>
            </a:pPr>
            <a:r>
              <a:rPr lang="en" sz="1050" dirty="0">
                <a:solidFill>
                  <a:schemeClr val="accent1"/>
                </a:solidFill>
                <a:highlight>
                  <a:srgbClr val="FFFFFF"/>
                </a:highlight>
                <a:latin typeface="Lato"/>
                <a:ea typeface="Lato"/>
                <a:cs typeface="Lato"/>
                <a:sym typeface="Lato"/>
              </a:rPr>
              <a:t>Chronic Pain                  	</a:t>
            </a:r>
            <a:r>
              <a:rPr lang="en" sz="1050" dirty="0" smtClean="0">
                <a:solidFill>
                  <a:schemeClr val="accent1"/>
                </a:solidFill>
                <a:highlight>
                  <a:srgbClr val="FFFFFF"/>
                </a:highlight>
                <a:latin typeface="Lato"/>
                <a:ea typeface="Lato"/>
                <a:cs typeface="Lato"/>
                <a:sym typeface="Lato"/>
              </a:rPr>
              <a:t>36</a:t>
            </a:r>
            <a:endParaRPr sz="1050" dirty="0">
              <a:solidFill>
                <a:schemeClr val="accent1"/>
              </a:solidFill>
              <a:highlight>
                <a:srgbClr val="FFFFFF"/>
              </a:highlight>
              <a:latin typeface="Lato"/>
              <a:ea typeface="Lato"/>
              <a:cs typeface="Lato"/>
              <a:sym typeface="Lato"/>
            </a:endParaRPr>
          </a:p>
          <a:p>
            <a:pPr marL="0" lvl="0" indent="0" algn="l" rtl="0">
              <a:spcBef>
                <a:spcPts val="0"/>
              </a:spcBef>
              <a:spcAft>
                <a:spcPts val="0"/>
              </a:spcAft>
              <a:buNone/>
            </a:pPr>
            <a:endParaRPr dirty="0">
              <a:latin typeface="Lato"/>
              <a:ea typeface="Lato"/>
              <a:cs typeface="Lato"/>
              <a:sym typeface="Lato"/>
            </a:endParaRPr>
          </a:p>
        </p:txBody>
      </p:sp>
      <p:sp>
        <p:nvSpPr>
          <p:cNvPr id="134" name="Google Shape;134;p20"/>
          <p:cNvSpPr txBox="1"/>
          <p:nvPr/>
        </p:nvSpPr>
        <p:spPr>
          <a:xfrm>
            <a:off x="921550" y="594050"/>
            <a:ext cx="6172200" cy="7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135" name="Google Shape;135;p20"/>
          <p:cNvSpPr txBox="1"/>
          <p:nvPr/>
        </p:nvSpPr>
        <p:spPr>
          <a:xfrm>
            <a:off x="727650" y="594050"/>
            <a:ext cx="7233000" cy="7200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Several drugs can be used for a single condition. Therefore, by grouping the drug name and condition , we obtain a bar plot of number of drugs per condition.</a:t>
            </a:r>
            <a:endParaRPr>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1"/>
          <p:cNvSpPr txBox="1">
            <a:spLocks noGrp="1"/>
          </p:cNvSpPr>
          <p:nvPr>
            <p:ph type="body" idx="1"/>
          </p:nvPr>
        </p:nvSpPr>
        <p:spPr>
          <a:xfrm>
            <a:off x="727650" y="1243050"/>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Distribution of ratings</a:t>
            </a:r>
            <a:endParaRPr/>
          </a:p>
          <a:p>
            <a:pPr marL="457200" lvl="0" indent="0" algn="l" rtl="0">
              <a:spcBef>
                <a:spcPts val="1600"/>
              </a:spcBef>
              <a:spcAft>
                <a:spcPts val="1600"/>
              </a:spcAft>
              <a:buNone/>
            </a:pPr>
            <a:endParaRPr/>
          </a:p>
        </p:txBody>
      </p:sp>
      <p:pic>
        <p:nvPicPr>
          <p:cNvPr id="141" name="Google Shape;141;p21"/>
          <p:cNvPicPr preferRelativeResize="0"/>
          <p:nvPr/>
        </p:nvPicPr>
        <p:blipFill>
          <a:blip r:embed="rId3">
            <a:alphaModFix/>
          </a:blip>
          <a:stretch>
            <a:fillRect/>
          </a:stretch>
        </p:blipFill>
        <p:spPr>
          <a:xfrm>
            <a:off x="1049125" y="1650200"/>
            <a:ext cx="6479376" cy="3273025"/>
          </a:xfrm>
          <a:prstGeom prst="rect">
            <a:avLst/>
          </a:prstGeom>
          <a:noFill/>
          <a:ln>
            <a:solidFill>
              <a:schemeClr val="accent1"/>
            </a:solid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1115</Words>
  <Application>Microsoft Office PowerPoint</Application>
  <PresentationFormat>On-screen Show (16:9)</PresentationFormat>
  <Paragraphs>119</Paragraphs>
  <Slides>39</Slides>
  <Notes>39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Raleway</vt:lpstr>
      <vt:lpstr>Lato</vt:lpstr>
      <vt:lpstr>Times New Roman</vt:lpstr>
      <vt:lpstr>Comic Sans MS</vt:lpstr>
      <vt:lpstr>Arial</vt:lpstr>
      <vt:lpstr>Courier New</vt:lpstr>
      <vt:lpstr>Streamline</vt:lpstr>
      <vt:lpstr>Medicine Side-effect Analysis</vt:lpstr>
      <vt:lpstr>Business Objective</vt:lpstr>
      <vt:lpstr>Dataset Details</vt:lpstr>
      <vt:lpstr>PowerPoint Presentation</vt:lpstr>
      <vt:lpstr>EDA</vt:lpstr>
      <vt:lpstr>PowerPoint Presentation</vt:lpstr>
      <vt:lpstr>Top 10 drugs with highest ratings</vt:lpstr>
      <vt:lpstr>PowerPoint Presentation</vt:lpstr>
      <vt:lpstr>PowerPoint Presentation</vt:lpstr>
      <vt:lpstr>PowerPoint Presentation</vt:lpstr>
      <vt:lpstr>PowerPoint Presentation</vt:lpstr>
      <vt:lpstr>PowerPoint Presentation</vt:lpstr>
      <vt:lpstr>Sentiment Analysis</vt:lpstr>
      <vt:lpstr>PowerPoint Presentation</vt:lpstr>
      <vt:lpstr>Compound score distribution</vt:lpstr>
      <vt:lpstr>Correlation between ‘rating’ and ‘sentiment’</vt:lpstr>
      <vt:lpstr>NAIVE BAYES</vt:lpstr>
      <vt:lpstr>The simplest type of model we can attempt to fit on this data is the Naive Bayes classifier. We will first test Naive Bayes on a binarized version of the rating column which attempts to identify which reviews are favorable. We define a favorable review as one which received a rating above 5. Given the sample size involved for our data set, we choose Naive Bayes over other classifiers due to its scalability.</vt:lpstr>
      <vt:lpstr>CountVectorizer</vt:lpstr>
      <vt:lpstr>PowerPoint Presentation</vt:lpstr>
      <vt:lpstr>PowerPoint Presentation</vt:lpstr>
      <vt:lpstr>Naive Bayes for 10 class</vt:lpstr>
      <vt:lpstr>Logistic Regression</vt:lpstr>
      <vt:lpstr>10 Class Logistic regression</vt:lpstr>
      <vt:lpstr>Confusion matrix</vt:lpstr>
      <vt:lpstr>Over Sampling</vt:lpstr>
      <vt:lpstr>Synthetic sample class distribution</vt:lpstr>
      <vt:lpstr>Results using Random forest classifier with synthetic data</vt:lpstr>
      <vt:lpstr>Confusion Matrix </vt:lpstr>
      <vt:lpstr> </vt:lpstr>
      <vt:lpstr>Confusion matrix</vt:lpstr>
      <vt:lpstr>Naive Bayes</vt:lpstr>
      <vt:lpstr>Logistic Regression</vt:lpstr>
      <vt:lpstr>Random Forest</vt:lpstr>
      <vt:lpstr>Linear SVC</vt:lpstr>
      <vt:lpstr>Model Deployment</vt:lpstr>
      <vt:lpstr>Deployment using flask</vt:lpstr>
      <vt:lpstr>Results:</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Medicine Side-effect Analysis</dc:title>
  <cp:lastModifiedBy>User</cp:lastModifiedBy>
  <cp:revision>4</cp:revision>
  <dcterms:modified xsi:type="dcterms:W3CDTF">2020-05-29T06:33:34Z</dcterms:modified>
</cp:coreProperties>
</file>